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348" r:id="rId3"/>
    <p:sldId id="333" r:id="rId4"/>
    <p:sldId id="334" r:id="rId5"/>
    <p:sldId id="645" r:id="rId6"/>
    <p:sldId id="642" r:id="rId7"/>
    <p:sldId id="643" r:id="rId8"/>
    <p:sldId id="644" r:id="rId9"/>
    <p:sldId id="335" r:id="rId10"/>
    <p:sldId id="336" r:id="rId11"/>
    <p:sldId id="337" r:id="rId12"/>
    <p:sldId id="338" r:id="rId13"/>
    <p:sldId id="646" r:id="rId14"/>
    <p:sldId id="339" r:id="rId15"/>
    <p:sldId id="340" r:id="rId16"/>
    <p:sldId id="341" r:id="rId17"/>
    <p:sldId id="342" r:id="rId18"/>
    <p:sldId id="343" r:id="rId19"/>
    <p:sldId id="344" r:id="rId20"/>
    <p:sldId id="345" r:id="rId21"/>
    <p:sldId id="346" r:id="rId22"/>
    <p:sldId id="34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FF"/>
    <a:srgbClr val="FF6600"/>
    <a:srgbClr val="FF00FF"/>
    <a:srgbClr val="99FF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3963" autoAdjust="0"/>
  </p:normalViewPr>
  <p:slideViewPr>
    <p:cSldViewPr snapToGrid="0">
      <p:cViewPr varScale="1">
        <p:scale>
          <a:sx n="73" d="100"/>
          <a:sy n="73" d="100"/>
        </p:scale>
        <p:origin x="405"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3C0D8-0D7A-8A4C-86A8-4C9EF13C6755}" type="datetimeFigureOut">
              <a:rPr kumimoji="1" lang="zh-CN" altLang="en-US" smtClean="0"/>
              <a:t>2023/8/29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39B6D-AFC0-384F-B1FD-1737C8A8249E}" type="slidenum">
              <a:rPr kumimoji="1" lang="zh-CN" altLang="en-US" smtClean="0"/>
              <a:t>‹#›</a:t>
            </a:fld>
            <a:endParaRPr kumimoji="1" lang="zh-CN" altLang="en-US"/>
          </a:p>
        </p:txBody>
      </p:sp>
    </p:spTree>
    <p:extLst>
      <p:ext uri="{BB962C8B-B14F-4D97-AF65-F5344CB8AC3E}">
        <p14:creationId xmlns:p14="http://schemas.microsoft.com/office/powerpoint/2010/main" val="129673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n/view/1094409.ht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baike.baidu.cn/view/25881.ht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2015%E5%B9%B4"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zh.wikipedia.org/wiki/%E5%9B%BD%E9%99%85%E7%A9%BA%E9%97%B4%E7%AB%99" TargetMode="External"/><Relationship Id="rId4" Type="http://schemas.openxmlformats.org/officeDocument/2006/relationships/hyperlink" Target="http://zh.wikipedia.org/wiki/%E6%AC%A7%E5%85%8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一束发散角不大的带电粒子束，当它们在磁场</a:t>
            </a:r>
            <a:r>
              <a:rPr lang="en-US" altLang="zh-CN"/>
              <a:t>B</a:t>
            </a:r>
            <a:r>
              <a:rPr lang="zh-CN" altLang="en-US"/>
              <a:t>的方向上具有大致相同的速度分量时，它们有相同的螺距。经过一个周期它们将重新会聚在另一点，这种发散粒子束会聚到一点的现象与透镜将光束聚焦现象十分相似，因此叫磁聚焦。 </a:t>
            </a:r>
          </a:p>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897" indent="-28573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2918" indent="-228584">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085" indent="-228584">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252" indent="-228584">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419" indent="-228584"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585" indent="-228584"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8752" indent="-228584"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5919" indent="-228584"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0CABBFA-4F98-41CC-844C-2428A2781339}" type="slidenum">
              <a:rPr lang="en-US" altLang="zh-CN" smtClean="0"/>
              <a:pPr>
                <a:spcBef>
                  <a:spcPct val="0"/>
                </a:spcBef>
              </a:pPr>
              <a:t>4</a:t>
            </a:fld>
            <a:endParaRPr lang="en-US" altLang="zh-CN"/>
          </a:p>
        </p:txBody>
      </p:sp>
    </p:spTree>
    <p:extLst>
      <p:ext uri="{BB962C8B-B14F-4D97-AF65-F5344CB8AC3E}">
        <p14:creationId xmlns:p14="http://schemas.microsoft.com/office/powerpoint/2010/main" val="253896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用磁场来约束等离子体中带电粒子的运动</a:t>
            </a:r>
            <a:r>
              <a:rPr lang="en-US" altLang="zh-CN" baseline="30000" dirty="0"/>
              <a:t>[1]</a:t>
            </a:r>
            <a:r>
              <a:rPr lang="zh-CN" altLang="en-US" dirty="0"/>
              <a:t>。氘、氚等较轻的原子核聚合成较重的原子核时，会释放大量核能，但这种聚变反应只能在极高温下进行，任何固体材料都将熔毁。因此，需要用特殊形态的磁场把由氘、氚等原子核及自由电子组成的一定密度的高温等离子体约束在有限体积内，使之脱离器壁并限制其热导，这是实现受控热核聚变的重要条件。</a:t>
            </a:r>
          </a:p>
          <a:p>
            <a:r>
              <a:rPr lang="zh-CN" altLang="en-US" dirty="0"/>
              <a:t>两端呈瓶颈状的磁力线，因瓶颈处磁场较强（也称作</a:t>
            </a:r>
            <a:r>
              <a:rPr lang="zh-CN" altLang="en-US" dirty="0">
                <a:hlinkClick r:id="rId3" action="ppaction://hlinkfile"/>
              </a:rPr>
              <a:t>磁镜</a:t>
            </a:r>
            <a:r>
              <a:rPr lang="zh-CN" altLang="en-US" dirty="0"/>
              <a:t>）能将带电粒子反射回来 ，从而限制粒子的纵向（沿磁力线方向）移动，使粒子在作回旋运动的同时，不断地来回穿梭，被约束在两端的磁镜之间，但是仍有一部分其轨道与磁力线的夹角小于某值的带电粒子会逃逸出去。为了避免带电粒子的流失，曾经把磁力线连同等离子体弯曲连接成环形；后来又改进为呈</a:t>
            </a:r>
            <a:r>
              <a:rPr lang="en-US" altLang="zh-CN" dirty="0"/>
              <a:t>8</a:t>
            </a:r>
            <a:r>
              <a:rPr lang="zh-CN" altLang="en-US" dirty="0"/>
              <a:t>字形的圆环形磁力线管，称为仿星器；实验上现最有成效的磁约束装置是</a:t>
            </a:r>
            <a:r>
              <a:rPr lang="zh-CN" altLang="en-US" dirty="0">
                <a:hlinkClick r:id="rId4" action="ppaction://hlinkfile"/>
              </a:rPr>
              <a:t>托卡马克装置</a:t>
            </a:r>
            <a:r>
              <a:rPr lang="zh-CN" altLang="en-US" dirty="0"/>
              <a:t>，又称环流器，它是环形螺线管，其中的磁力线具有螺旋形状。</a:t>
            </a:r>
          </a:p>
          <a:p>
            <a:r>
              <a:rPr lang="zh-CN" altLang="en-US" dirty="0">
                <a:ea typeface="楷体_GB2312" pitchFamily="49" charset="-122"/>
                <a:cs typeface="Times New Roman" panose="02020603050405020304" pitchFamily="18" charset="0"/>
              </a:rPr>
              <a:t>最初是由位于苏联莫斯科的库尔恰托夫研究所的阿齐莫维齐等人在</a:t>
            </a:r>
            <a:r>
              <a:rPr lang="en-US" altLang="zh-CN" dirty="0">
                <a:ea typeface="楷体_GB2312" pitchFamily="49" charset="-122"/>
                <a:cs typeface="Times New Roman" panose="02020603050405020304" pitchFamily="18" charset="0"/>
              </a:rPr>
              <a:t>20</a:t>
            </a:r>
            <a:r>
              <a:rPr lang="zh-CN" altLang="en-US" dirty="0">
                <a:ea typeface="楷体_GB2312" pitchFamily="49" charset="-122"/>
                <a:cs typeface="Times New Roman" panose="02020603050405020304" pitchFamily="18" charset="0"/>
              </a:rPr>
              <a:t>世纪</a:t>
            </a:r>
            <a:r>
              <a:rPr lang="en-US" altLang="zh-CN" dirty="0">
                <a:ea typeface="楷体_GB2312" pitchFamily="49" charset="-122"/>
                <a:cs typeface="Times New Roman" panose="02020603050405020304" pitchFamily="18" charset="0"/>
              </a:rPr>
              <a:t>50</a:t>
            </a:r>
            <a:r>
              <a:rPr lang="zh-CN" altLang="en-US" dirty="0">
                <a:ea typeface="楷体_GB2312" pitchFamily="49" charset="-122"/>
                <a:cs typeface="Times New Roman" panose="02020603050405020304" pitchFamily="18" charset="0"/>
              </a:rPr>
              <a:t>年代发明的。</a:t>
            </a:r>
            <a:r>
              <a:rPr lang="zh-CN" altLang="en-US" dirty="0"/>
              <a:t>是目前性能最好的一种磁约束装置。</a:t>
            </a:r>
            <a:endParaRPr lang="en-US" altLang="zh-CN"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15804" indent="-275309">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01237" indent="-220248">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541730" indent="-220248">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1982224" indent="-220248">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422719"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863212"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303706"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744202"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BF272A-EAEE-4EA1-A20E-DC487CA172E0}"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6348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我校收到科技部“关于国际热核聚变实验堆计划（</a:t>
            </a:r>
            <a:r>
              <a:rPr lang="en-US" altLang="zh-CN" dirty="0"/>
              <a:t>ITER</a:t>
            </a:r>
            <a:r>
              <a:rPr lang="zh-CN" altLang="en-US" dirty="0"/>
              <a:t>计划）专项</a:t>
            </a:r>
            <a:r>
              <a:rPr lang="en-US" altLang="zh-CN" dirty="0"/>
              <a:t>2010</a:t>
            </a:r>
            <a:r>
              <a:rPr lang="zh-CN" altLang="en-US" dirty="0"/>
              <a:t>年国内研究项目立项的通知”（国科发基</a:t>
            </a:r>
            <a:r>
              <a:rPr lang="en-US" altLang="zh-CN" dirty="0"/>
              <a:t>[2010]179</a:t>
            </a:r>
            <a:r>
              <a:rPr lang="zh-CN" altLang="en-US" dirty="0"/>
              <a:t>号）。通知中，科技部根据专项任务要求和专家评审结果，今年全国共批准了</a:t>
            </a:r>
            <a:r>
              <a:rPr lang="en-US" altLang="zh-CN" dirty="0"/>
              <a:t>13</a:t>
            </a:r>
            <a:r>
              <a:rPr lang="zh-CN" altLang="en-US" dirty="0"/>
              <a:t>项国内研究项目。其中教育部高校仅获批</a:t>
            </a:r>
            <a:r>
              <a:rPr lang="en-US" altLang="zh-CN" dirty="0"/>
              <a:t>3</a:t>
            </a:r>
            <a:r>
              <a:rPr lang="zh-CN" altLang="en-US" dirty="0"/>
              <a:t>项，而我校牵头申报的“托卡马克相关基础实验研究”“托卡马克装置若干基础技术研究”两个项目位列其中，总经费</a:t>
            </a:r>
            <a:r>
              <a:rPr lang="en-US" altLang="zh-CN" dirty="0"/>
              <a:t>5000</a:t>
            </a:r>
            <a:r>
              <a:rPr lang="zh-CN" altLang="en-US" dirty="0"/>
              <a:t>多万元。</a:t>
            </a:r>
            <a:endParaRPr lang="en-US" altLang="zh-CN" dirty="0"/>
          </a:p>
          <a:p>
            <a:r>
              <a:rPr lang="en-US" altLang="zh-CN" dirty="0"/>
              <a:t>ITER</a:t>
            </a:r>
            <a:r>
              <a:rPr lang="zh-CN" altLang="en-US" dirty="0"/>
              <a:t>是介于当前的等离子物理研究和未来的核聚变发电站之间的一个试验性步骤</a:t>
            </a:r>
            <a:r>
              <a:rPr lang="en-US" altLang="zh-CN" dirty="0"/>
              <a:t>, </a:t>
            </a:r>
            <a:r>
              <a:rPr lang="zh-CN" altLang="en-US" dirty="0"/>
              <a:t>它将为在</a:t>
            </a:r>
            <a:r>
              <a:rPr lang="en-US" altLang="zh-CN" dirty="0">
                <a:hlinkClick r:id="rId3" action="ppaction://hlinkfile" tooltip="2015年"/>
              </a:rPr>
              <a:t>2015</a:t>
            </a:r>
            <a:r>
              <a:rPr lang="zh-CN" altLang="en-US" dirty="0">
                <a:hlinkClick r:id="rId3" action="ppaction://hlinkfile" tooltip="2015年"/>
              </a:rPr>
              <a:t>年</a:t>
            </a:r>
            <a:r>
              <a:rPr lang="zh-CN" altLang="en-US" dirty="0"/>
              <a:t>建设第一座可商业运行的等离子发电设备做好技术准备</a:t>
            </a:r>
            <a:r>
              <a:rPr lang="en-US" altLang="zh-CN" dirty="0"/>
              <a:t>.</a:t>
            </a:r>
          </a:p>
          <a:p>
            <a:r>
              <a:rPr lang="zh-CN" altLang="en-US" dirty="0"/>
              <a:t>这个计划在它</a:t>
            </a:r>
            <a:r>
              <a:rPr lang="en-US" altLang="zh-CN" dirty="0"/>
              <a:t>30</a:t>
            </a:r>
            <a:r>
              <a:rPr lang="zh-CN" altLang="en-US" dirty="0"/>
              <a:t>年的运转周期里预料会耗费大约</a:t>
            </a:r>
            <a:r>
              <a:rPr lang="en-US" altLang="zh-CN" dirty="0"/>
              <a:t>100</a:t>
            </a:r>
            <a:r>
              <a:rPr lang="zh-CN" altLang="en-US" dirty="0"/>
              <a:t>亿</a:t>
            </a:r>
            <a:r>
              <a:rPr lang="zh-CN" altLang="en-US" dirty="0">
                <a:hlinkClick r:id="rId4" action="ppaction://hlinkfile" tooltip="欧元"/>
              </a:rPr>
              <a:t>欧元</a:t>
            </a:r>
            <a:r>
              <a:rPr lang="en-US" altLang="zh-CN" dirty="0"/>
              <a:t>, </a:t>
            </a:r>
            <a:r>
              <a:rPr lang="zh-CN" altLang="en-US" dirty="0"/>
              <a:t>因此该项目成为人类有史以来继</a:t>
            </a:r>
            <a:r>
              <a:rPr lang="zh-CN" altLang="en-US" dirty="0">
                <a:hlinkClick r:id="rId5" action="ppaction://hlinkfile" tooltip="国际空间站"/>
              </a:rPr>
              <a:t>国际空间站</a:t>
            </a:r>
            <a:r>
              <a:rPr lang="zh-CN" altLang="en-US" dirty="0"/>
              <a:t>之后第二昂贵的国际科学合作项目</a:t>
            </a:r>
            <a:r>
              <a:rPr lang="en-US" altLang="zh-CN" dirty="0"/>
              <a:t>.</a:t>
            </a:r>
          </a:p>
          <a:p>
            <a:endParaRPr lang="zh-CN" altLang="en-US" dirty="0"/>
          </a:p>
          <a:p>
            <a:endParaRPr lang="zh-CN" altLang="en-US"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15804" indent="-275309">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01237" indent="-220248">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541730" indent="-220248">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1982224" indent="-220248">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422719"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863212"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303706"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744202" indent="-220248"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F738D1-565D-4778-87AE-66FD2A0D5348}"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8938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如果磁场非常强，载流子就不会偏转而是转圈，导体</a:t>
            </a:r>
            <a:r>
              <a:rPr kumimoji="1" lang="zh-CN" altLang="en-US"/>
              <a:t>变成了拓扑绝缘体。</a:t>
            </a:r>
          </a:p>
        </p:txBody>
      </p:sp>
      <p:sp>
        <p:nvSpPr>
          <p:cNvPr id="4" name="幻灯片编号占位符 3"/>
          <p:cNvSpPr>
            <a:spLocks noGrp="1"/>
          </p:cNvSpPr>
          <p:nvPr>
            <p:ph type="sldNum" sz="quarter" idx="10"/>
          </p:nvPr>
        </p:nvSpPr>
        <p:spPr/>
        <p:txBody>
          <a:bodyPr/>
          <a:lstStyle/>
          <a:p>
            <a:fld id="{F2039B6D-AFC0-384F-B1FD-1737C8A8249E}" type="slidenum">
              <a:rPr kumimoji="1" lang="zh-CN" altLang="en-US" smtClean="0"/>
              <a:t>10</a:t>
            </a:fld>
            <a:endParaRPr kumimoji="1" lang="zh-CN" altLang="en-US"/>
          </a:p>
        </p:txBody>
      </p:sp>
    </p:spTree>
    <p:extLst>
      <p:ext uri="{BB962C8B-B14F-4D97-AF65-F5344CB8AC3E}">
        <p14:creationId xmlns:p14="http://schemas.microsoft.com/office/powerpoint/2010/main" val="126179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霍尔电导是</a:t>
            </a:r>
            <a:r>
              <a:rPr kumimoji="1" lang="en-US" altLang="zh-CN" dirty="0"/>
              <a:t>e^2/h</a:t>
            </a:r>
            <a:r>
              <a:rPr kumimoji="1" lang="zh-CN" altLang="en-US" dirty="0"/>
              <a:t>的整数倍</a:t>
            </a:r>
          </a:p>
        </p:txBody>
      </p:sp>
      <p:sp>
        <p:nvSpPr>
          <p:cNvPr id="4" name="幻灯片编号占位符 3"/>
          <p:cNvSpPr>
            <a:spLocks noGrp="1"/>
          </p:cNvSpPr>
          <p:nvPr>
            <p:ph type="sldNum" sz="quarter" idx="10"/>
          </p:nvPr>
        </p:nvSpPr>
        <p:spPr/>
        <p:txBody>
          <a:bodyPr/>
          <a:lstStyle/>
          <a:p>
            <a:fld id="{E0F8B668-FBEA-B64D-820D-3FE38BBF7DF0}" type="slidenum">
              <a:rPr kumimoji="1" lang="zh-CN" altLang="en-US" smtClean="0"/>
              <a:t>11</a:t>
            </a:fld>
            <a:endParaRPr kumimoji="1" lang="zh-CN" altLang="en-US"/>
          </a:p>
        </p:txBody>
      </p:sp>
    </p:spTree>
    <p:extLst>
      <p:ext uri="{BB962C8B-B14F-4D97-AF65-F5344CB8AC3E}">
        <p14:creationId xmlns:p14="http://schemas.microsoft.com/office/powerpoint/2010/main" val="53951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霍尔电导是</a:t>
            </a:r>
            <a:r>
              <a:rPr kumimoji="1" lang="en-US" altLang="zh-CN" dirty="0"/>
              <a:t>e^2/h</a:t>
            </a:r>
            <a:r>
              <a:rPr kumimoji="1" lang="zh-CN" altLang="en-US" dirty="0"/>
              <a:t>的整数倍</a:t>
            </a:r>
          </a:p>
        </p:txBody>
      </p:sp>
      <p:sp>
        <p:nvSpPr>
          <p:cNvPr id="4" name="幻灯片编号占位符 3"/>
          <p:cNvSpPr>
            <a:spLocks noGrp="1"/>
          </p:cNvSpPr>
          <p:nvPr>
            <p:ph type="sldNum" sz="quarter" idx="10"/>
          </p:nvPr>
        </p:nvSpPr>
        <p:spPr/>
        <p:txBody>
          <a:bodyPr/>
          <a:lstStyle/>
          <a:p>
            <a:fld id="{E0F8B668-FBEA-B64D-820D-3FE38BBF7DF0}" type="slidenum">
              <a:rPr kumimoji="1" lang="zh-CN" altLang="en-US" smtClean="0"/>
              <a:t>12</a:t>
            </a:fld>
            <a:endParaRPr kumimoji="1" lang="zh-CN" altLang="en-US"/>
          </a:p>
        </p:txBody>
      </p:sp>
    </p:spTree>
    <p:extLst>
      <p:ext uri="{BB962C8B-B14F-4D97-AF65-F5344CB8AC3E}">
        <p14:creationId xmlns:p14="http://schemas.microsoft.com/office/powerpoint/2010/main" val="1734707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03785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298194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59701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pPr>
              <a:defRPr/>
            </a:pPr>
            <a:fld id="{F8477ABD-5551-4BD3-8E8F-688A39AA6CD8}" type="datetime1">
              <a:rPr lang="zh-CN" altLang="en-US"/>
              <a:pPr>
                <a:defRPr/>
              </a:pPr>
              <a:t>2023/8/29</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26DE4142-4226-4679-9E68-9FED73F1FC82}" type="slidenum">
              <a:rPr lang="en-US" altLang="zh-CN"/>
              <a:pPr/>
              <a:t>‹#›</a:t>
            </a:fld>
            <a:endParaRPr lang="en-US" altLang="zh-CN"/>
          </a:p>
        </p:txBody>
      </p:sp>
    </p:spTree>
    <p:extLst>
      <p:ext uri="{BB962C8B-B14F-4D97-AF65-F5344CB8AC3E}">
        <p14:creationId xmlns:p14="http://schemas.microsoft.com/office/powerpoint/2010/main" val="400500984"/>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a:defRPr/>
            </a:pPr>
            <a:fld id="{88B06314-A78F-403E-B1CA-77C621B5B909}" type="datetime1">
              <a:rPr lang="zh-CN" altLang="en-US"/>
              <a:pPr>
                <a:defRPr/>
              </a:pPr>
              <a:t>2023/8/29</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C5D7A196-CC6A-4158-8C54-7FC84637C96C}" type="slidenum">
              <a:rPr lang="en-US" altLang="zh-CN"/>
              <a:pPr/>
              <a:t>‹#›</a:t>
            </a:fld>
            <a:endParaRPr lang="en-US" altLang="zh-CN"/>
          </a:p>
        </p:txBody>
      </p:sp>
    </p:spTree>
    <p:extLst>
      <p:ext uri="{BB962C8B-B14F-4D97-AF65-F5344CB8AC3E}">
        <p14:creationId xmlns:p14="http://schemas.microsoft.com/office/powerpoint/2010/main" val="153562982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lvl1pPr>
              <a:defRPr/>
            </a:lvl1pPr>
          </a:lstStyle>
          <a:p>
            <a:pPr>
              <a:defRPr/>
            </a:pPr>
            <a:fld id="{F9F7376F-BC64-4A1D-A038-8BA94713AE0A}" type="datetime1">
              <a:rPr lang="zh-CN" altLang="en-US"/>
              <a:pPr>
                <a:defRPr/>
              </a:pPr>
              <a:t>2023/8/29</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27D1143E-DEDC-4E1D-AD14-497FBF64C236}" type="slidenum">
              <a:rPr lang="en-US" altLang="zh-CN"/>
              <a:pPr/>
              <a:t>‹#›</a:t>
            </a:fld>
            <a:endParaRPr lang="en-US" altLang="zh-CN"/>
          </a:p>
        </p:txBody>
      </p:sp>
    </p:spTree>
    <p:extLst>
      <p:ext uri="{BB962C8B-B14F-4D97-AF65-F5344CB8AC3E}">
        <p14:creationId xmlns:p14="http://schemas.microsoft.com/office/powerpoint/2010/main" val="3222409843"/>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3"/>
          <p:cNvSpPr>
            <a:spLocks noGrp="1"/>
          </p:cNvSpPr>
          <p:nvPr>
            <p:ph type="dt" sz="half" idx="10"/>
          </p:nvPr>
        </p:nvSpPr>
        <p:spPr/>
        <p:txBody>
          <a:bodyPr/>
          <a:lstStyle>
            <a:lvl1pPr>
              <a:defRPr/>
            </a:lvl1pPr>
          </a:lstStyle>
          <a:p>
            <a:pPr>
              <a:defRPr/>
            </a:pPr>
            <a:fld id="{70784E2C-35DC-448E-ABFA-2371291700F0}" type="datetime1">
              <a:rPr lang="zh-CN" altLang="en-US"/>
              <a:pPr>
                <a:defRPr/>
              </a:pPr>
              <a:t>2023/8/29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C2A3007C-0E5F-43A0-825B-40D5D13333B0}" type="slidenum">
              <a:rPr lang="en-US" altLang="zh-CN"/>
              <a:pPr/>
              <a:t>‹#›</a:t>
            </a:fld>
            <a:endParaRPr lang="en-US" altLang="zh-CN"/>
          </a:p>
        </p:txBody>
      </p:sp>
    </p:spTree>
    <p:extLst>
      <p:ext uri="{BB962C8B-B14F-4D97-AF65-F5344CB8AC3E}">
        <p14:creationId xmlns:p14="http://schemas.microsoft.com/office/powerpoint/2010/main" val="3417112300"/>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3"/>
          <p:cNvSpPr>
            <a:spLocks noGrp="1"/>
          </p:cNvSpPr>
          <p:nvPr>
            <p:ph type="dt" sz="half" idx="10"/>
          </p:nvPr>
        </p:nvSpPr>
        <p:spPr/>
        <p:txBody>
          <a:bodyPr/>
          <a:lstStyle>
            <a:lvl1pPr>
              <a:defRPr/>
            </a:lvl1pPr>
          </a:lstStyle>
          <a:p>
            <a:pPr>
              <a:defRPr/>
            </a:pPr>
            <a:fld id="{36286C4D-677C-4B07-ACCD-3EE5DBE8DDF9}" type="datetime1">
              <a:rPr lang="zh-CN" altLang="en-US"/>
              <a:pPr>
                <a:defRPr/>
              </a:pPr>
              <a:t>2023/8/29</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24E25641-2211-4B3D-941A-5772D817278C}" type="slidenum">
              <a:rPr lang="en-US" altLang="zh-CN"/>
              <a:pPr/>
              <a:t>‹#›</a:t>
            </a:fld>
            <a:endParaRPr lang="en-US" altLang="zh-CN"/>
          </a:p>
        </p:txBody>
      </p:sp>
    </p:spTree>
    <p:extLst>
      <p:ext uri="{BB962C8B-B14F-4D97-AF65-F5344CB8AC3E}">
        <p14:creationId xmlns:p14="http://schemas.microsoft.com/office/powerpoint/2010/main" val="4214393507"/>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3"/>
          <p:cNvSpPr>
            <a:spLocks noGrp="1"/>
          </p:cNvSpPr>
          <p:nvPr>
            <p:ph type="dt" sz="half" idx="10"/>
          </p:nvPr>
        </p:nvSpPr>
        <p:spPr/>
        <p:txBody>
          <a:bodyPr/>
          <a:lstStyle>
            <a:lvl1pPr>
              <a:defRPr/>
            </a:lvl1pPr>
          </a:lstStyle>
          <a:p>
            <a:pPr>
              <a:defRPr/>
            </a:pPr>
            <a:fld id="{366C44F8-788A-43D7-9265-508B6A0392A7}" type="datetime1">
              <a:rPr lang="zh-CN" altLang="en-US"/>
              <a:pPr>
                <a:defRPr/>
              </a:pPr>
              <a:t>2023/8/29</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B27F2C08-7378-4D88-AFE8-178300326E2E}" type="slidenum">
              <a:rPr lang="en-US" altLang="zh-CN"/>
              <a:pPr/>
              <a:t>‹#›</a:t>
            </a:fld>
            <a:endParaRPr lang="en-US" altLang="zh-CN"/>
          </a:p>
        </p:txBody>
      </p:sp>
    </p:spTree>
    <p:extLst>
      <p:ext uri="{BB962C8B-B14F-4D97-AF65-F5344CB8AC3E}">
        <p14:creationId xmlns:p14="http://schemas.microsoft.com/office/powerpoint/2010/main" val="1705992203"/>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FEE471-14F0-4C1C-B339-F5C257D6F2BE}" type="datetime1">
              <a:rPr lang="zh-CN" altLang="en-US"/>
              <a:pPr>
                <a:defRPr/>
              </a:pPr>
              <a:t>2023/8/29</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1095E772-38CE-464B-A449-D86CECEB4C3F}" type="slidenum">
              <a:rPr lang="en-US" altLang="zh-CN"/>
              <a:pPr/>
              <a:t>‹#›</a:t>
            </a:fld>
            <a:endParaRPr lang="en-US" altLang="zh-CN"/>
          </a:p>
        </p:txBody>
      </p:sp>
    </p:spTree>
    <p:extLst>
      <p:ext uri="{BB962C8B-B14F-4D97-AF65-F5344CB8AC3E}">
        <p14:creationId xmlns:p14="http://schemas.microsoft.com/office/powerpoint/2010/main" val="1744510146"/>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3"/>
          <p:cNvSpPr>
            <a:spLocks noGrp="1"/>
          </p:cNvSpPr>
          <p:nvPr>
            <p:ph type="dt" sz="half" idx="10"/>
          </p:nvPr>
        </p:nvSpPr>
        <p:spPr/>
        <p:txBody>
          <a:bodyPr/>
          <a:lstStyle>
            <a:lvl1pPr>
              <a:defRPr/>
            </a:lvl1pPr>
          </a:lstStyle>
          <a:p>
            <a:pPr>
              <a:defRPr/>
            </a:pPr>
            <a:fld id="{FF9653EE-B892-4C34-A10C-84E098493527}" type="datetime1">
              <a:rPr lang="zh-CN" altLang="en-US"/>
              <a:pPr>
                <a:defRPr/>
              </a:pPr>
              <a:t>2023/8/29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7B3B0AD0-C759-4C2E-B66E-FC9EF38E4AB7}" type="slidenum">
              <a:rPr lang="en-US" altLang="zh-CN"/>
              <a:pPr/>
              <a:t>‹#›</a:t>
            </a:fld>
            <a:endParaRPr lang="en-US" altLang="zh-CN"/>
          </a:p>
        </p:txBody>
      </p:sp>
    </p:spTree>
    <p:extLst>
      <p:ext uri="{BB962C8B-B14F-4D97-AF65-F5344CB8AC3E}">
        <p14:creationId xmlns:p14="http://schemas.microsoft.com/office/powerpoint/2010/main" val="386446114"/>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07985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3"/>
          <p:cNvSpPr>
            <a:spLocks noGrp="1"/>
          </p:cNvSpPr>
          <p:nvPr>
            <p:ph type="dt" sz="half" idx="10"/>
          </p:nvPr>
        </p:nvSpPr>
        <p:spPr/>
        <p:txBody>
          <a:bodyPr/>
          <a:lstStyle>
            <a:lvl1pPr>
              <a:defRPr/>
            </a:lvl1pPr>
          </a:lstStyle>
          <a:p>
            <a:pPr>
              <a:defRPr/>
            </a:pPr>
            <a:fld id="{052CACD8-3EDE-4FA4-9C2C-EB3EB8127775}" type="datetime1">
              <a:rPr lang="zh-CN" altLang="en-US"/>
              <a:pPr>
                <a:defRPr/>
              </a:pPr>
              <a:t>2023/8/29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A34B1382-CA0D-4483-92F2-7117D5946966}" type="slidenum">
              <a:rPr lang="en-US" altLang="zh-CN"/>
              <a:pPr/>
              <a:t>‹#›</a:t>
            </a:fld>
            <a:endParaRPr lang="en-US" altLang="zh-CN"/>
          </a:p>
        </p:txBody>
      </p:sp>
    </p:spTree>
    <p:extLst>
      <p:ext uri="{BB962C8B-B14F-4D97-AF65-F5344CB8AC3E}">
        <p14:creationId xmlns:p14="http://schemas.microsoft.com/office/powerpoint/2010/main" val="1250921232"/>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a:defRPr/>
            </a:pPr>
            <a:fld id="{E23C0F8F-56FB-4AE0-B549-3CD2FB1E6DFD}" type="datetime1">
              <a:rPr lang="zh-CN" altLang="en-US"/>
              <a:pPr>
                <a:defRPr/>
              </a:pPr>
              <a:t>2023/8/29</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5DA3491-1010-485E-A7EC-6686AB76D224}" type="slidenum">
              <a:rPr lang="en-US" altLang="zh-CN"/>
              <a:pPr/>
              <a:t>‹#›</a:t>
            </a:fld>
            <a:endParaRPr lang="en-US" altLang="zh-CN"/>
          </a:p>
        </p:txBody>
      </p:sp>
    </p:spTree>
    <p:extLst>
      <p:ext uri="{BB962C8B-B14F-4D97-AF65-F5344CB8AC3E}">
        <p14:creationId xmlns:p14="http://schemas.microsoft.com/office/powerpoint/2010/main" val="3297040523"/>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a:defRPr/>
            </a:pPr>
            <a:fld id="{21F4E2FA-59DB-48C5-8DE6-28C322182CD6}" type="datetime1">
              <a:rPr lang="zh-CN" altLang="en-US"/>
              <a:pPr>
                <a:defRPr/>
              </a:pPr>
              <a:t>2023/8/29</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FAF7CD57-212A-40FC-B4EF-8A27E93E7D2C}" type="slidenum">
              <a:rPr lang="en-US" altLang="zh-CN"/>
              <a:pPr/>
              <a:t>‹#›</a:t>
            </a:fld>
            <a:endParaRPr lang="en-US" altLang="zh-CN"/>
          </a:p>
        </p:txBody>
      </p:sp>
    </p:spTree>
    <p:extLst>
      <p:ext uri="{BB962C8B-B14F-4D97-AF65-F5344CB8AC3E}">
        <p14:creationId xmlns:p14="http://schemas.microsoft.com/office/powerpoint/2010/main" val="1159143230"/>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ltLang="zh-CN"/>
              <a:t>Click to edit Master title style</a:t>
            </a:r>
            <a:endParaRPr lang="zh-CN" altLang="en-US"/>
          </a:p>
        </p:txBody>
      </p:sp>
      <p:sp>
        <p:nvSpPr>
          <p:cNvPr id="3" name="ClipArt Placeholder 2"/>
          <p:cNvSpPr>
            <a:spLocks noGrp="1"/>
          </p:cNvSpPr>
          <p:nvPr>
            <p:ph type="clipArt" sz="half" idx="1"/>
          </p:nvPr>
        </p:nvSpPr>
        <p:spPr>
          <a:xfrm>
            <a:off x="914400" y="1981200"/>
            <a:ext cx="5080000" cy="4114800"/>
          </a:xfrm>
        </p:spPr>
        <p:txBody>
          <a:bodyPr/>
          <a:lstStyle/>
          <a:p>
            <a:pPr lvl="0"/>
            <a:endParaRPr lang="zh-CN" altLang="en-US" noProof="0"/>
          </a:p>
        </p:txBody>
      </p:sp>
      <p:sp>
        <p:nvSpPr>
          <p:cNvPr id="4" name="Text Placeholder 3"/>
          <p:cNvSpPr>
            <a:spLocks noGrp="1"/>
          </p:cNvSpPr>
          <p:nvPr>
            <p:ph type="body" sz="half" idx="2"/>
          </p:nvPr>
        </p:nvSpPr>
        <p:spPr>
          <a:xfrm>
            <a:off x="6197600" y="1981200"/>
            <a:ext cx="508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pPr>
              <a:defRPr/>
            </a:pPr>
            <a:fld id="{CA9D58BD-E244-4CEC-A326-F9D797BDD483}" type="slidenum">
              <a:rPr lang="en-US" altLang="zh-CN"/>
              <a:pPr>
                <a:defRPr/>
              </a:pPr>
              <a:t>‹#›</a:t>
            </a:fld>
            <a:endParaRPr lang="en-US" altLang="zh-CN"/>
          </a:p>
        </p:txBody>
      </p:sp>
    </p:spTree>
    <p:extLst>
      <p:ext uri="{BB962C8B-B14F-4D97-AF65-F5344CB8AC3E}">
        <p14:creationId xmlns:p14="http://schemas.microsoft.com/office/powerpoint/2010/main" val="41691573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771728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358424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21280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8531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85619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2795886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18258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1EB6-304F-4AD1-9596-2810A5B33CFB}" type="datetimeFigureOut">
              <a:rPr lang="zh-CN" altLang="en-US" smtClean="0"/>
              <a:t>2023/8/29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1059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zh-CN"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7473AA7D-882B-4913-8110-52B75C32DB54}" type="datetime1">
              <a:rPr lang="zh-CN" altLang="en-US"/>
              <a:pPr>
                <a:defRPr/>
              </a:pPr>
              <a:t>2023/8/29</a:t>
            </a:fld>
            <a:endParaRPr lang="en-US" altLang="zh-CN"/>
          </a:p>
        </p:txBody>
      </p:sp>
      <p:sp>
        <p:nvSpPr>
          <p:cNvPr id="5"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altLang="zh-CN"/>
          </a:p>
        </p:txBody>
      </p:sp>
      <p:sp>
        <p:nvSpPr>
          <p:cNvPr id="6" name="Slide Number Placeholder 5"/>
          <p:cNvSpPr>
            <a:spLocks noGrp="1"/>
          </p:cNvSpPr>
          <p:nvPr>
            <p:ph type="sldNum" sz="quarter" idx="4"/>
          </p:nvPr>
        </p:nvSpPr>
        <p:spPr>
          <a:xfrm>
            <a:off x="9347200" y="6492876"/>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800" b="1">
                <a:solidFill>
                  <a:srgbClr val="0000FF"/>
                </a:solidFill>
              </a:defRPr>
            </a:lvl1pPr>
          </a:lstStyle>
          <a:p>
            <a:fld id="{653FCABF-C79E-406A-8C00-92C708F472FF}" type="slidenum">
              <a:rPr lang="en-US" altLang="zh-CN"/>
              <a:pPr/>
              <a:t>‹#›</a:t>
            </a:fld>
            <a:endParaRPr lang="en-US" altLang="zh-CN"/>
          </a:p>
        </p:txBody>
      </p:sp>
    </p:spTree>
    <p:extLst>
      <p:ext uri="{BB962C8B-B14F-4D97-AF65-F5344CB8AC3E}">
        <p14:creationId xmlns:p14="http://schemas.microsoft.com/office/powerpoint/2010/main" val="1444954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random/>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s>
</file>

<file path=ppt/slides/_rels/slide10.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image" Target="../media/image280.png"/><Relationship Id="rId17" Type="http://schemas.openxmlformats.org/officeDocument/2006/relationships/image" Target="../media/image285.png"/><Relationship Id="rId2" Type="http://schemas.openxmlformats.org/officeDocument/2006/relationships/notesSlide" Target="../notesSlides/notesSlide4.xml"/><Relationship Id="rId16" Type="http://schemas.openxmlformats.org/officeDocument/2006/relationships/image" Target="../media/image284.png"/><Relationship Id="rId1" Type="http://schemas.openxmlformats.org/officeDocument/2006/relationships/slideLayout" Target="../slideLayouts/slideLayout1.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5" Type="http://schemas.openxmlformats.org/officeDocument/2006/relationships/image" Target="../media/image28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140.png"/><Relationship Id="rId18" Type="http://schemas.openxmlformats.org/officeDocument/2006/relationships/image" Target="../media/image328.png"/><Relationship Id="rId3" Type="http://schemas.openxmlformats.org/officeDocument/2006/relationships/image" Target="../media/image287.png"/><Relationship Id="rId12" Type="http://schemas.openxmlformats.org/officeDocument/2006/relationships/image" Target="../media/image296.png"/><Relationship Id="rId17" Type="http://schemas.openxmlformats.org/officeDocument/2006/relationships/image" Target="../media/image301.png"/><Relationship Id="rId2" Type="http://schemas.openxmlformats.org/officeDocument/2006/relationships/image" Target="../media/image286.png"/><Relationship Id="rId16" Type="http://schemas.openxmlformats.org/officeDocument/2006/relationships/image" Target="../media/image300.png"/><Relationship Id="rId1" Type="http://schemas.openxmlformats.org/officeDocument/2006/relationships/slideLayout" Target="../slideLayouts/slideLayout1.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19" Type="http://schemas.openxmlformats.org/officeDocument/2006/relationships/image" Target="../media/image302.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150.png"/></Relationships>
</file>

<file path=ppt/slides/_rels/slide15.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3" Type="http://schemas.openxmlformats.org/officeDocument/2006/relationships/image" Target="../media/image164.png"/><Relationship Id="rId7" Type="http://schemas.openxmlformats.org/officeDocument/2006/relationships/image" Target="../media/image306.png"/><Relationship Id="rId12" Type="http://schemas.openxmlformats.org/officeDocument/2006/relationships/image" Target="../media/image311.png"/><Relationship Id="rId2" Type="http://schemas.openxmlformats.org/officeDocument/2006/relationships/image" Target="../media/image303.png"/><Relationship Id="rId16" Type="http://schemas.openxmlformats.org/officeDocument/2006/relationships/image" Target="../media/image315.png"/><Relationship Id="rId1" Type="http://schemas.openxmlformats.org/officeDocument/2006/relationships/slideLayout" Target="../slideLayouts/slideLayout1.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5" Type="http://schemas.openxmlformats.org/officeDocument/2006/relationships/image" Target="../media/image314.png"/><Relationship Id="rId10" Type="http://schemas.openxmlformats.org/officeDocument/2006/relationships/image" Target="../media/image309.png"/><Relationship Id="rId4" Type="http://schemas.openxmlformats.org/officeDocument/2006/relationships/image" Target="../media/image165.png"/><Relationship Id="rId9" Type="http://schemas.openxmlformats.org/officeDocument/2006/relationships/image" Target="../media/image308.png"/><Relationship Id="rId14" Type="http://schemas.openxmlformats.org/officeDocument/2006/relationships/image" Target="../media/image313.png"/></Relationships>
</file>

<file path=ppt/slides/_rels/slide16.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18" Type="http://schemas.openxmlformats.org/officeDocument/2006/relationships/image" Target="../media/image333.png"/><Relationship Id="rId26" Type="http://schemas.openxmlformats.org/officeDocument/2006/relationships/image" Target="../media/image341.png"/><Relationship Id="rId3" Type="http://schemas.openxmlformats.org/officeDocument/2006/relationships/image" Target="../media/image317.png"/><Relationship Id="rId21" Type="http://schemas.openxmlformats.org/officeDocument/2006/relationships/image" Target="../media/image336.png"/><Relationship Id="rId7" Type="http://schemas.openxmlformats.org/officeDocument/2006/relationships/image" Target="../media/image321.png"/><Relationship Id="rId12" Type="http://schemas.openxmlformats.org/officeDocument/2006/relationships/image" Target="../media/image326.png"/><Relationship Id="rId17" Type="http://schemas.openxmlformats.org/officeDocument/2006/relationships/image" Target="../media/image332.png"/><Relationship Id="rId25" Type="http://schemas.openxmlformats.org/officeDocument/2006/relationships/image" Target="../media/image340.png"/><Relationship Id="rId2" Type="http://schemas.openxmlformats.org/officeDocument/2006/relationships/image" Target="../media/image316.png"/><Relationship Id="rId16" Type="http://schemas.openxmlformats.org/officeDocument/2006/relationships/image" Target="../media/image331.png"/><Relationship Id="rId20" Type="http://schemas.openxmlformats.org/officeDocument/2006/relationships/image" Target="../media/image335.png"/><Relationship Id="rId1" Type="http://schemas.openxmlformats.org/officeDocument/2006/relationships/slideLayout" Target="../slideLayouts/slideLayout1.xml"/><Relationship Id="rId6" Type="http://schemas.openxmlformats.org/officeDocument/2006/relationships/image" Target="../media/image320.png"/><Relationship Id="rId11" Type="http://schemas.openxmlformats.org/officeDocument/2006/relationships/image" Target="../media/image325.png"/><Relationship Id="rId24" Type="http://schemas.openxmlformats.org/officeDocument/2006/relationships/image" Target="../media/image339.png"/><Relationship Id="rId5" Type="http://schemas.openxmlformats.org/officeDocument/2006/relationships/image" Target="../media/image319.png"/><Relationship Id="rId15" Type="http://schemas.openxmlformats.org/officeDocument/2006/relationships/image" Target="../media/image330.png"/><Relationship Id="rId23" Type="http://schemas.openxmlformats.org/officeDocument/2006/relationships/image" Target="../media/image338.png"/><Relationship Id="rId10" Type="http://schemas.openxmlformats.org/officeDocument/2006/relationships/image" Target="../media/image324.png"/><Relationship Id="rId19" Type="http://schemas.openxmlformats.org/officeDocument/2006/relationships/image" Target="../media/image334.png"/><Relationship Id="rId4" Type="http://schemas.openxmlformats.org/officeDocument/2006/relationships/image" Target="../media/image318.png"/><Relationship Id="rId9" Type="http://schemas.openxmlformats.org/officeDocument/2006/relationships/image" Target="../media/image323.png"/><Relationship Id="rId14" Type="http://schemas.openxmlformats.org/officeDocument/2006/relationships/image" Target="../media/image329.png"/><Relationship Id="rId22" Type="http://schemas.openxmlformats.org/officeDocument/2006/relationships/image" Target="../media/image337.png"/></Relationships>
</file>

<file path=ppt/slides/_rels/slide17.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image" Target="../media/image344.png"/><Relationship Id="rId18" Type="http://schemas.openxmlformats.org/officeDocument/2006/relationships/image" Target="../media/image348.png"/><Relationship Id="rId26" Type="http://schemas.openxmlformats.org/officeDocument/2006/relationships/image" Target="../media/image352.png"/><Relationship Id="rId3" Type="http://schemas.openxmlformats.org/officeDocument/2006/relationships/image" Target="../media/image370.png"/><Relationship Id="rId21" Type="http://schemas.openxmlformats.org/officeDocument/2006/relationships/image" Target="../media/image388.png"/><Relationship Id="rId7" Type="http://schemas.openxmlformats.org/officeDocument/2006/relationships/image" Target="../media/image374.png"/><Relationship Id="rId12" Type="http://schemas.openxmlformats.org/officeDocument/2006/relationships/image" Target="../media/image379.png"/><Relationship Id="rId17" Type="http://schemas.openxmlformats.org/officeDocument/2006/relationships/image" Target="../media/image347.png"/><Relationship Id="rId25" Type="http://schemas.openxmlformats.org/officeDocument/2006/relationships/image" Target="../media/image351.png"/><Relationship Id="rId2" Type="http://schemas.openxmlformats.org/officeDocument/2006/relationships/image" Target="../media/image342.png"/><Relationship Id="rId16" Type="http://schemas.openxmlformats.org/officeDocument/2006/relationships/image" Target="../media/image346.png"/><Relationship Id="rId20" Type="http://schemas.openxmlformats.org/officeDocument/2006/relationships/image" Target="../media/image387.png"/><Relationship Id="rId1" Type="http://schemas.openxmlformats.org/officeDocument/2006/relationships/slideLayout" Target="../slideLayouts/slideLayout1.xml"/><Relationship Id="rId6" Type="http://schemas.openxmlformats.org/officeDocument/2006/relationships/image" Target="../media/image343.png"/><Relationship Id="rId11" Type="http://schemas.openxmlformats.org/officeDocument/2006/relationships/image" Target="../media/image378.png"/><Relationship Id="rId24" Type="http://schemas.openxmlformats.org/officeDocument/2006/relationships/image" Target="../media/image350.png"/><Relationship Id="rId5" Type="http://schemas.openxmlformats.org/officeDocument/2006/relationships/image" Target="../media/image372.png"/><Relationship Id="rId15" Type="http://schemas.openxmlformats.org/officeDocument/2006/relationships/image" Target="../media/image345.png"/><Relationship Id="rId23" Type="http://schemas.openxmlformats.org/officeDocument/2006/relationships/image" Target="../media/image390.png"/><Relationship Id="rId10" Type="http://schemas.openxmlformats.org/officeDocument/2006/relationships/image" Target="../media/image377.png"/><Relationship Id="rId19" Type="http://schemas.openxmlformats.org/officeDocument/2006/relationships/image" Target="../media/image349.png"/><Relationship Id="rId4" Type="http://schemas.openxmlformats.org/officeDocument/2006/relationships/image" Target="../media/image371.png"/><Relationship Id="rId9" Type="http://schemas.openxmlformats.org/officeDocument/2006/relationships/image" Target="../media/image376.png"/><Relationship Id="rId14" Type="http://schemas.openxmlformats.org/officeDocument/2006/relationships/image" Target="../media/image381.png"/><Relationship Id="rId22" Type="http://schemas.openxmlformats.org/officeDocument/2006/relationships/image" Target="../media/image389.png"/><Relationship Id="rId27" Type="http://schemas.openxmlformats.org/officeDocument/2006/relationships/image" Target="../media/image353.png"/></Relationships>
</file>

<file path=ppt/slides/_rels/slide18.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62.png"/><Relationship Id="rId18" Type="http://schemas.openxmlformats.org/officeDocument/2006/relationships/image" Target="../media/image366.png"/><Relationship Id="rId26" Type="http://schemas.openxmlformats.org/officeDocument/2006/relationships/image" Target="../media/image369.png"/><Relationship Id="rId3" Type="http://schemas.openxmlformats.org/officeDocument/2006/relationships/image" Target="../media/image3510.png"/><Relationship Id="rId21" Type="http://schemas.openxmlformats.org/officeDocument/2006/relationships/image" Target="../media/image460.png"/><Relationship Id="rId7" Type="http://schemas.openxmlformats.org/officeDocument/2006/relationships/image" Target="../media/image356.png"/><Relationship Id="rId12" Type="http://schemas.openxmlformats.org/officeDocument/2006/relationships/image" Target="../media/image361.png"/><Relationship Id="rId17" Type="http://schemas.openxmlformats.org/officeDocument/2006/relationships/image" Target="../media/image365.png"/><Relationship Id="rId25" Type="http://schemas.openxmlformats.org/officeDocument/2006/relationships/image" Target="../media/image500.png"/><Relationship Id="rId2" Type="http://schemas.openxmlformats.org/officeDocument/2006/relationships/image" Target="../media/image3410.png"/><Relationship Id="rId16" Type="http://schemas.openxmlformats.org/officeDocument/2006/relationships/image" Target="../media/image364.png"/><Relationship Id="rId20" Type="http://schemas.openxmlformats.org/officeDocument/2006/relationships/image" Target="../media/image450.png"/><Relationship Id="rId29" Type="http://schemas.openxmlformats.org/officeDocument/2006/relationships/image" Target="../media/image373.png"/><Relationship Id="rId1" Type="http://schemas.openxmlformats.org/officeDocument/2006/relationships/slideLayout" Target="../slideLayouts/slideLayout1.xml"/><Relationship Id="rId6" Type="http://schemas.openxmlformats.org/officeDocument/2006/relationships/image" Target="../media/image355.png"/><Relationship Id="rId11" Type="http://schemas.openxmlformats.org/officeDocument/2006/relationships/image" Target="../media/image360.png"/><Relationship Id="rId24" Type="http://schemas.openxmlformats.org/officeDocument/2006/relationships/image" Target="../media/image490.png"/><Relationship Id="rId5" Type="http://schemas.openxmlformats.org/officeDocument/2006/relationships/image" Target="../media/image3710.png"/><Relationship Id="rId15" Type="http://schemas.openxmlformats.org/officeDocument/2006/relationships/image" Target="../media/image363.png"/><Relationship Id="rId23" Type="http://schemas.openxmlformats.org/officeDocument/2006/relationships/image" Target="../media/image368.png"/><Relationship Id="rId28" Type="http://schemas.openxmlformats.org/officeDocument/2006/relationships/image" Target="../media/image530.png"/><Relationship Id="rId10" Type="http://schemas.openxmlformats.org/officeDocument/2006/relationships/image" Target="../media/image359.png"/><Relationship Id="rId19" Type="http://schemas.openxmlformats.org/officeDocument/2006/relationships/image" Target="../media/image444.png"/><Relationship Id="rId4" Type="http://schemas.openxmlformats.org/officeDocument/2006/relationships/image" Target="../media/image354.png"/><Relationship Id="rId9" Type="http://schemas.openxmlformats.org/officeDocument/2006/relationships/image" Target="../media/image358.png"/><Relationship Id="rId14" Type="http://schemas.openxmlformats.org/officeDocument/2006/relationships/image" Target="../media/image395.png"/><Relationship Id="rId22" Type="http://schemas.openxmlformats.org/officeDocument/2006/relationships/image" Target="../media/image367.png"/><Relationship Id="rId27" Type="http://schemas.openxmlformats.org/officeDocument/2006/relationships/image" Target="../media/image520.png"/><Relationship Id="rId30" Type="http://schemas.openxmlformats.org/officeDocument/2006/relationships/image" Target="../media/image550.png"/></Relationships>
</file>

<file path=ppt/slides/_rels/slide19.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2.png"/><Relationship Id="rId7" Type="http://schemas.openxmlformats.org/officeDocument/2006/relationships/image" Target="../media/image386.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385.png"/><Relationship Id="rId11" Type="http://schemas.openxmlformats.org/officeDocument/2006/relationships/image" Target="../media/image4.png"/><Relationship Id="rId5" Type="http://schemas.openxmlformats.org/officeDocument/2006/relationships/image" Target="../media/image384.png"/><Relationship Id="rId10" Type="http://schemas.openxmlformats.org/officeDocument/2006/relationships/image" Target="../media/image1511.png"/><Relationship Id="rId4" Type="http://schemas.openxmlformats.org/officeDocument/2006/relationships/image" Target="../media/image383.png"/><Relationship Id="rId9" Type="http://schemas.openxmlformats.org/officeDocument/2006/relationships/image" Target="../media/image392.png"/></Relationships>
</file>

<file path=ppt/slides/_rels/slide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oleObject" Target="../embeddings/oleObject2.bin"/><Relationship Id="rId18" Type="http://schemas.openxmlformats.org/officeDocument/2006/relationships/image" Target="../media/image4.wmf"/><Relationship Id="rId3" Type="http://schemas.openxmlformats.org/officeDocument/2006/relationships/image" Target="../media/image218.png"/><Relationship Id="rId21" Type="http://schemas.openxmlformats.org/officeDocument/2006/relationships/image" Target="../media/image226.png"/><Relationship Id="rId7" Type="http://schemas.openxmlformats.org/officeDocument/2006/relationships/image" Target="../media/image222.png"/><Relationship Id="rId12" Type="http://schemas.openxmlformats.org/officeDocument/2006/relationships/image" Target="../media/image1.wmf"/><Relationship Id="rId17" Type="http://schemas.openxmlformats.org/officeDocument/2006/relationships/oleObject" Target="../embeddings/oleObject4.bin"/><Relationship Id="rId25" Type="http://schemas.openxmlformats.org/officeDocument/2006/relationships/image" Target="../media/image230.png"/><Relationship Id="rId16" Type="http://schemas.openxmlformats.org/officeDocument/2006/relationships/image" Target="../media/image3.wmf"/><Relationship Id="rId20" Type="http://schemas.openxmlformats.org/officeDocument/2006/relationships/image" Target="../media/image5.wmf"/><Relationship Id="rId1" Type="http://schemas.openxmlformats.org/officeDocument/2006/relationships/slideLayout" Target="../slideLayouts/slideLayout1.xml"/><Relationship Id="rId6" Type="http://schemas.openxmlformats.org/officeDocument/2006/relationships/image" Target="../media/image221.png"/><Relationship Id="rId11" Type="http://schemas.openxmlformats.org/officeDocument/2006/relationships/oleObject" Target="../embeddings/oleObject1.bin"/><Relationship Id="rId24" Type="http://schemas.openxmlformats.org/officeDocument/2006/relationships/image" Target="../media/image229.png"/><Relationship Id="rId5" Type="http://schemas.openxmlformats.org/officeDocument/2006/relationships/image" Target="../media/image220.png"/><Relationship Id="rId15" Type="http://schemas.openxmlformats.org/officeDocument/2006/relationships/oleObject" Target="../embeddings/oleObject3.bin"/><Relationship Id="rId23" Type="http://schemas.openxmlformats.org/officeDocument/2006/relationships/image" Target="../media/image228.png"/><Relationship Id="rId10" Type="http://schemas.openxmlformats.org/officeDocument/2006/relationships/image" Target="../media/image225.png"/><Relationship Id="rId19" Type="http://schemas.openxmlformats.org/officeDocument/2006/relationships/oleObject" Target="../embeddings/oleObject5.bin"/><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wmf"/><Relationship Id="rId22" Type="http://schemas.openxmlformats.org/officeDocument/2006/relationships/image" Target="../media/image227.png"/></Relationships>
</file>

<file path=ppt/slides/_rels/slide20.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oleObject" Target="../embeddings/oleObject11.bin"/><Relationship Id="rId18" Type="http://schemas.openxmlformats.org/officeDocument/2006/relationships/oleObject" Target="../embeddings/oleObject14.bin"/><Relationship Id="rId26" Type="http://schemas.openxmlformats.org/officeDocument/2006/relationships/image" Target="../media/image25.wmf"/><Relationship Id="rId3" Type="http://schemas.openxmlformats.org/officeDocument/2006/relationships/image" Target="../media/image425.png"/><Relationship Id="rId21" Type="http://schemas.openxmlformats.org/officeDocument/2006/relationships/oleObject" Target="../embeddings/oleObject16.bin"/><Relationship Id="rId7" Type="http://schemas.openxmlformats.org/officeDocument/2006/relationships/image" Target="../media/image429.png"/><Relationship Id="rId12" Type="http://schemas.openxmlformats.org/officeDocument/2006/relationships/image" Target="../media/image1.wmf"/><Relationship Id="rId17" Type="http://schemas.openxmlformats.org/officeDocument/2006/relationships/image" Target="../media/image22.wmf"/><Relationship Id="rId25" Type="http://schemas.openxmlformats.org/officeDocument/2006/relationships/oleObject" Target="../embeddings/oleObject19.bin"/><Relationship Id="rId16" Type="http://schemas.openxmlformats.org/officeDocument/2006/relationships/oleObject" Target="../embeddings/oleObject13.bin"/><Relationship Id="rId20" Type="http://schemas.openxmlformats.org/officeDocument/2006/relationships/image" Target="../media/image23.wmf"/><Relationship Id="rId29" Type="http://schemas.openxmlformats.org/officeDocument/2006/relationships/image" Target="../media/image401.png"/><Relationship Id="rId1" Type="http://schemas.openxmlformats.org/officeDocument/2006/relationships/slideLayout" Target="../slideLayouts/slideLayout1.xml"/><Relationship Id="rId6" Type="http://schemas.openxmlformats.org/officeDocument/2006/relationships/image" Target="../media/image428.png"/><Relationship Id="rId11" Type="http://schemas.openxmlformats.org/officeDocument/2006/relationships/oleObject" Target="../embeddings/oleObject10.bin"/><Relationship Id="rId24" Type="http://schemas.openxmlformats.org/officeDocument/2006/relationships/oleObject" Target="../embeddings/oleObject18.bin"/><Relationship Id="rId5" Type="http://schemas.openxmlformats.org/officeDocument/2006/relationships/image" Target="../media/image427.png"/><Relationship Id="rId15" Type="http://schemas.openxmlformats.org/officeDocument/2006/relationships/oleObject" Target="../embeddings/oleObject12.bin"/><Relationship Id="rId23" Type="http://schemas.openxmlformats.org/officeDocument/2006/relationships/image" Target="../media/image24.wmf"/><Relationship Id="rId28" Type="http://schemas.openxmlformats.org/officeDocument/2006/relationships/image" Target="../media/image400.png"/><Relationship Id="rId10" Type="http://schemas.openxmlformats.org/officeDocument/2006/relationships/image" Target="../media/image398.png"/><Relationship Id="rId19" Type="http://schemas.openxmlformats.org/officeDocument/2006/relationships/oleObject" Target="../embeddings/oleObject15.bin"/><Relationship Id="rId31" Type="http://schemas.openxmlformats.org/officeDocument/2006/relationships/image" Target="../media/image403.png"/><Relationship Id="rId4" Type="http://schemas.openxmlformats.org/officeDocument/2006/relationships/image" Target="../media/image426.png"/><Relationship Id="rId9" Type="http://schemas.openxmlformats.org/officeDocument/2006/relationships/image" Target="../media/image431.png"/><Relationship Id="rId14" Type="http://schemas.openxmlformats.org/officeDocument/2006/relationships/image" Target="../media/image21.wmf"/><Relationship Id="rId22" Type="http://schemas.openxmlformats.org/officeDocument/2006/relationships/oleObject" Target="../embeddings/oleObject17.bin"/><Relationship Id="rId27" Type="http://schemas.openxmlformats.org/officeDocument/2006/relationships/image" Target="../media/image399.png"/><Relationship Id="rId30" Type="http://schemas.openxmlformats.org/officeDocument/2006/relationships/image" Target="../media/image402.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05.png"/><Relationship Id="rId7" Type="http://schemas.openxmlformats.org/officeDocument/2006/relationships/image" Target="../media/image443.png"/><Relationship Id="rId2" Type="http://schemas.openxmlformats.org/officeDocument/2006/relationships/image" Target="../media/image404.png"/><Relationship Id="rId1" Type="http://schemas.openxmlformats.org/officeDocument/2006/relationships/slideLayout" Target="../slideLayouts/slideLayout1.xml"/><Relationship Id="rId6" Type="http://schemas.openxmlformats.org/officeDocument/2006/relationships/image" Target="../media/image442.png"/><Relationship Id="rId5" Type="http://schemas.openxmlformats.org/officeDocument/2006/relationships/image" Target="../media/image441.png"/><Relationship Id="rId10" Type="http://schemas.openxmlformats.org/officeDocument/2006/relationships/image" Target="../media/image28.png"/><Relationship Id="rId4" Type="http://schemas.openxmlformats.org/officeDocument/2006/relationships/image" Target="../media/image440.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1.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xml"/><Relationship Id="rId7"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control" Target="../activeX/activeX1.xml"/><Relationship Id="rId6" Type="http://schemas.openxmlformats.org/officeDocument/2006/relationships/oleObject" Target="../embeddings/oleObject7.bin"/><Relationship Id="rId5" Type="http://schemas.openxmlformats.org/officeDocument/2006/relationships/image" Target="../media/image6.wmf"/><Relationship Id="rId10" Type="http://schemas.openxmlformats.org/officeDocument/2006/relationships/image" Target="../media/image9.wmf"/><Relationship Id="rId4" Type="http://schemas.openxmlformats.org/officeDocument/2006/relationships/oleObject" Target="../embeddings/oleObject6.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s://baike.baidu.com/item/%E5%9B%BD%E9%99%85%E7%83%AD%E6%A0%B8%E8%81%9A%E5%8F%98%E5%AE%9E%E9%AA%8C%E5%A0%86%E8%AE%A1%E5%88%92/8732291?fromtitle=%E5%9B%BD%E9%99%85%E7%83%AD%E6%A0%B8%E8%81%9A%E5%8F%98%E5%AE%9E%E9%AA%8C%E5%A0%86&amp;fromid=10099100&amp;fr=aladdi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s>
</file>

<file path=ppt/slides/_rels/slide9.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64.png"/><Relationship Id="rId18" Type="http://schemas.openxmlformats.org/officeDocument/2006/relationships/image" Target="../media/image269.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3.png"/><Relationship Id="rId17" Type="http://schemas.openxmlformats.org/officeDocument/2006/relationships/image" Target="../media/image268.png"/><Relationship Id="rId2" Type="http://schemas.openxmlformats.org/officeDocument/2006/relationships/image" Target="../media/image254.png"/><Relationship Id="rId16"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58.png"/><Relationship Id="rId11" Type="http://schemas.openxmlformats.org/officeDocument/2006/relationships/image" Target="../media/image262.png"/><Relationship Id="rId5" Type="http://schemas.openxmlformats.org/officeDocument/2006/relationships/image" Target="../media/image257.png"/><Relationship Id="rId15" Type="http://schemas.openxmlformats.org/officeDocument/2006/relationships/image" Target="../media/image266.png"/><Relationship Id="rId10" Type="http://schemas.openxmlformats.org/officeDocument/2006/relationships/image" Target="../media/image261.png"/><Relationship Id="rId19" Type="http://schemas.openxmlformats.org/officeDocument/2006/relationships/image" Target="../media/image270.png"/><Relationship Id="rId4" Type="http://schemas.openxmlformats.org/officeDocument/2006/relationships/image" Target="../media/image256.png"/><Relationship Id="rId9" Type="http://schemas.openxmlformats.org/officeDocument/2006/relationships/image" Target="../media/image260.png"/><Relationship Id="rId14" Type="http://schemas.openxmlformats.org/officeDocument/2006/relationships/image" Target="../media/image2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86409" y="112000"/>
            <a:ext cx="6675225" cy="646331"/>
          </a:xfrm>
          <a:prstGeom prst="rect">
            <a:avLst/>
          </a:prstGeom>
          <a:noFill/>
        </p:spPr>
        <p:txBody>
          <a:bodyPr wrap="none" rtlCol="0">
            <a:spAutoFit/>
          </a:bodyPr>
          <a:lstStyle/>
          <a:p>
            <a:r>
              <a:rPr lang="zh-CN" altLang="en-US" sz="3600" b="1" dirty="0">
                <a:solidFill>
                  <a:srgbClr val="7030A0"/>
                </a:solidFill>
                <a:latin typeface="SimHei" charset="-122"/>
                <a:ea typeface="SimHei" charset="-122"/>
                <a:cs typeface="SimHei" charset="-122"/>
              </a:rPr>
              <a:t>第六节 磁场与实物的相互作用</a:t>
            </a:r>
          </a:p>
        </p:txBody>
      </p:sp>
      <p:sp>
        <p:nvSpPr>
          <p:cNvPr id="3" name="文本框 2"/>
          <p:cNvSpPr txBox="1"/>
          <p:nvPr/>
        </p:nvSpPr>
        <p:spPr>
          <a:xfrm>
            <a:off x="408642" y="805301"/>
            <a:ext cx="5129930"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1</a:t>
            </a:r>
            <a:r>
              <a:rPr lang="zh-CN" altLang="en-US" sz="3200" b="1" dirty="0">
                <a:solidFill>
                  <a:srgbClr val="7030A0"/>
                </a:solidFill>
                <a:latin typeface="SimHei" charset="-122"/>
                <a:ea typeface="SimHei" charset="-122"/>
                <a:cs typeface="SimHei" charset="-122"/>
              </a:rPr>
              <a:t> 磁场对运动电荷的作用力</a:t>
            </a:r>
          </a:p>
        </p:txBody>
      </p:sp>
      <mc:AlternateContent xmlns:mc="http://schemas.openxmlformats.org/markup-compatibility/2006" xmlns:a14="http://schemas.microsoft.com/office/drawing/2010/main">
        <mc:Choice Requires="a14">
          <p:sp>
            <p:nvSpPr>
              <p:cNvPr id="4" name="文本框 3"/>
              <p:cNvSpPr txBox="1"/>
              <p:nvPr/>
            </p:nvSpPr>
            <p:spPr>
              <a:xfrm>
                <a:off x="408643" y="1429866"/>
                <a:ext cx="9084538" cy="584775"/>
              </a:xfrm>
              <a:prstGeom prst="rect">
                <a:avLst/>
              </a:prstGeom>
              <a:noFill/>
            </p:spPr>
            <p:txBody>
              <a:bodyPr wrap="none" rtlCol="0">
                <a:spAutoFit/>
              </a:bodyPr>
              <a:lstStyle/>
              <a:p>
                <a:r>
                  <a:rPr lang="zh-CN" altLang="en-US" sz="3200" b="1" dirty="0">
                    <a:latin typeface="SimHei" charset="-122"/>
                    <a:ea typeface="SimHei" charset="-122"/>
                    <a:cs typeface="SimHei" charset="-122"/>
                  </a:rPr>
                  <a:t>设带电为</a:t>
                </a:r>
                <a14:m>
                  <m:oMath xmlns:m="http://schemas.openxmlformats.org/officeDocument/2006/math">
                    <m:r>
                      <a:rPr lang="en-US" altLang="zh-CN" sz="3200" b="1" i="1" smtClean="0">
                        <a:latin typeface="Cambria Math" charset="0"/>
                        <a:ea typeface="SimHei" charset="-122"/>
                        <a:cs typeface="SimHei" charset="-122"/>
                      </a:rPr>
                      <m:t>𝒒</m:t>
                    </m:r>
                  </m:oMath>
                </a14:m>
                <a:r>
                  <a:rPr lang="zh-CN" altLang="en-US" sz="3200" b="1" dirty="0">
                    <a:latin typeface="SimHei" charset="-122"/>
                    <a:ea typeface="SimHei" charset="-122"/>
                    <a:cs typeface="SimHei" charset="-122"/>
                  </a:rPr>
                  <a:t>的粒子处在电场和磁场同时存在的空间</a:t>
                </a:r>
              </a:p>
            </p:txBody>
          </p:sp>
        </mc:Choice>
        <mc:Fallback xmlns="">
          <p:sp>
            <p:nvSpPr>
              <p:cNvPr id="4" name="文本框 3"/>
              <p:cNvSpPr txBox="1">
                <a:spLocks noRot="1" noChangeAspect="1" noMove="1" noResize="1" noEditPoints="1" noAdjustHandles="1" noChangeArrowheads="1" noChangeShapeType="1" noTextEdit="1"/>
              </p:cNvSpPr>
              <p:nvPr/>
            </p:nvSpPr>
            <p:spPr>
              <a:xfrm>
                <a:off x="408643" y="1429866"/>
                <a:ext cx="9084538" cy="584775"/>
              </a:xfrm>
              <a:prstGeom prst="rect">
                <a:avLst/>
              </a:prstGeom>
              <a:blipFill rotWithShape="0">
                <a:blip r:embed="rId2"/>
                <a:stretch>
                  <a:fillRect l="-1678" t="-16842" r="-604" b="-3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08642" y="2019925"/>
                <a:ext cx="2034916" cy="584775"/>
              </a:xfrm>
              <a:prstGeom prst="rect">
                <a:avLst/>
              </a:prstGeom>
              <a:noFill/>
            </p:spPr>
            <p:txBody>
              <a:bodyPr wrap="none" rtlCol="0">
                <a:spAutoFit/>
              </a:bodyPr>
              <a:lstStyle/>
              <a:p>
                <a:r>
                  <a:rPr lang="zh-CN" altLang="en-US" sz="3200" b="1" dirty="0">
                    <a:latin typeface="SimHei" charset="-122"/>
                    <a:ea typeface="SimHei" charset="-122"/>
                    <a:cs typeface="SimHei" charset="-122"/>
                  </a:rPr>
                  <a:t>若</a:t>
                </a:r>
                <a14:m>
                  <m:oMath xmlns:m="http://schemas.openxmlformats.org/officeDocument/2006/math">
                    <m:acc>
                      <m:accPr>
                        <m:chr m:val="⃗"/>
                        <m:ctrlPr>
                          <a:rPr lang="zh-CN" altLang="en-US" sz="3200" b="1"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𝒗</m:t>
                        </m:r>
                      </m:e>
                    </m:acc>
                    <m:r>
                      <a:rPr lang="en-US" altLang="zh-CN" sz="3200" b="1" i="1" smtClean="0">
                        <a:latin typeface="Cambria Math" charset="0"/>
                        <a:ea typeface="SimHei" charset="-122"/>
                        <a:cs typeface="SimHei" charset="-122"/>
                      </a:rPr>
                      <m:t>=</m:t>
                    </m:r>
                    <m:r>
                      <a:rPr lang="en-US" altLang="zh-CN" sz="3200" b="1" i="1" smtClean="0">
                        <a:latin typeface="Cambria Math" charset="0"/>
                        <a:ea typeface="SimHei" charset="-122"/>
                        <a:cs typeface="SimHei" charset="-122"/>
                      </a:rPr>
                      <m:t>𝟎</m:t>
                    </m:r>
                  </m:oMath>
                </a14:m>
                <a:r>
                  <a:rPr lang="zh-CN" altLang="en-US" sz="3200" b="1" dirty="0">
                    <a:latin typeface="SimHei" charset="-122"/>
                    <a:ea typeface="SimHei" charset="-122"/>
                    <a:cs typeface="SimHei"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408642" y="2019925"/>
                <a:ext cx="2034916" cy="584775"/>
              </a:xfrm>
              <a:prstGeom prst="rect">
                <a:avLst/>
              </a:prstGeom>
              <a:blipFill rotWithShape="0">
                <a:blip r:embed="rId3"/>
                <a:stretch>
                  <a:fillRect l="-7485" t="-16667" r="-6886" b="-30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589470" y="2033993"/>
                <a:ext cx="1677959"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𝑒</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𝑞</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𝑬</m:t>
                          </m:r>
                        </m:e>
                      </m:acc>
                    </m:oMath>
                  </m:oMathPara>
                </a14:m>
                <a:endParaRPr lang="zh-CN" altLang="en-US" sz="2800" dirty="0">
                  <a:latin typeface="SimHei" charset="-122"/>
                  <a:ea typeface="SimHei" charset="-122"/>
                  <a:cs typeface="Sim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589470" y="2033993"/>
                <a:ext cx="1677959" cy="55233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08642" y="2643404"/>
                <a:ext cx="2034916" cy="584775"/>
              </a:xfrm>
              <a:prstGeom prst="rect">
                <a:avLst/>
              </a:prstGeom>
              <a:noFill/>
            </p:spPr>
            <p:txBody>
              <a:bodyPr wrap="none" rtlCol="0">
                <a:spAutoFit/>
              </a:bodyPr>
              <a:lstStyle/>
              <a:p>
                <a:r>
                  <a:rPr lang="zh-CN" altLang="en-US" sz="3200" b="1" dirty="0">
                    <a:latin typeface="SimHei" charset="-122"/>
                    <a:ea typeface="SimHei" charset="-122"/>
                    <a:cs typeface="SimHei" charset="-122"/>
                  </a:rPr>
                  <a:t>若</a:t>
                </a:r>
                <a14:m>
                  <m:oMath xmlns:m="http://schemas.openxmlformats.org/officeDocument/2006/math">
                    <m:acc>
                      <m:accPr>
                        <m:chr m:val="⃗"/>
                        <m:ctrlPr>
                          <a:rPr lang="zh-CN" altLang="en-US" sz="3200" b="1"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𝒗</m:t>
                        </m:r>
                      </m:e>
                    </m:acc>
                    <m:r>
                      <a:rPr lang="en-US" altLang="zh-CN" sz="3200" b="1" i="1" smtClean="0">
                        <a:latin typeface="Cambria Math" charset="0"/>
                        <a:ea typeface="SimHei" charset="-122"/>
                        <a:cs typeface="SimHei" charset="-122"/>
                      </a:rPr>
                      <m:t>≠</m:t>
                    </m:r>
                    <m:r>
                      <a:rPr lang="en-US" altLang="zh-CN" sz="3200" b="1" i="1" smtClean="0">
                        <a:latin typeface="Cambria Math" charset="0"/>
                        <a:ea typeface="SimHei" charset="-122"/>
                        <a:cs typeface="SimHei" charset="-122"/>
                      </a:rPr>
                      <m:t>𝟎</m:t>
                    </m:r>
                  </m:oMath>
                </a14:m>
                <a:r>
                  <a:rPr lang="zh-CN" altLang="en-US" sz="3200" b="1" dirty="0">
                    <a:latin typeface="SimHei" charset="-122"/>
                    <a:ea typeface="SimHei" charset="-122"/>
                    <a:cs typeface="SimHei"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408642" y="2643404"/>
                <a:ext cx="2034916" cy="584775"/>
              </a:xfrm>
              <a:prstGeom prst="rect">
                <a:avLst/>
              </a:prstGeom>
              <a:blipFill rotWithShape="0">
                <a:blip r:embed="rId5"/>
                <a:stretch>
                  <a:fillRect l="-7485" t="-16667" r="-6886" b="-30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544879" y="2034801"/>
                <a:ext cx="1503745"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𝑚</m:t>
                          </m:r>
                        </m:sub>
                      </m:sSub>
                      <m:r>
                        <a:rPr lang="en-US" altLang="zh-CN" sz="3200" b="0" i="1" smtClean="0">
                          <a:latin typeface="Cambria Math" charset="0"/>
                          <a:ea typeface="SimHei" charset="-122"/>
                          <a:cs typeface="SimHei" charset="-122"/>
                        </a:rPr>
                        <m:t>=0</m:t>
                      </m:r>
                    </m:oMath>
                  </m:oMathPara>
                </a14:m>
                <a:endParaRPr lang="zh-CN" altLang="en-US" sz="2800" dirty="0">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544879" y="2034801"/>
                <a:ext cx="1503745" cy="55233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595343" y="2652188"/>
                <a:ext cx="1677959"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𝑒</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𝑞</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𝑬</m:t>
                          </m:r>
                        </m:e>
                      </m:acc>
                    </m:oMath>
                  </m:oMathPara>
                </a14:m>
                <a:endParaRPr lang="zh-CN" altLang="en-US" sz="2800" dirty="0">
                  <a:latin typeface="SimHei" charset="-122"/>
                  <a:ea typeface="SimHei" charset="-122"/>
                  <a:cs typeface="SimHei"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595343" y="2652188"/>
                <a:ext cx="1677959" cy="552331"/>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550752" y="2652996"/>
                <a:ext cx="2346540"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𝑚</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𝑞</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𝒗</m:t>
                          </m:r>
                        </m:e>
                      </m:acc>
                      <m:r>
                        <a:rPr lang="en-US" altLang="zh-CN" sz="3200" i="1" smtClean="0">
                          <a:latin typeface="Cambria Math" charset="0"/>
                          <a:ea typeface="SimHei" charset="-122"/>
                          <a:cs typeface="SimHei" charset="-122"/>
                        </a:rPr>
                        <m:t>×</m:t>
                      </m:r>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550752" y="2652996"/>
                <a:ext cx="2346540" cy="552331"/>
              </a:xfrm>
              <a:prstGeom prst="rect">
                <a:avLst/>
              </a:prstGeom>
              <a:blipFill rotWithShape="0">
                <a:blip r:embed="rId8"/>
                <a:stretch>
                  <a:fillRect/>
                </a:stretch>
              </a:blipFill>
            </p:spPr>
            <p:txBody>
              <a:bodyPr/>
              <a:lstStyle/>
              <a:p>
                <a:r>
                  <a:rPr lang="zh-CN" altLang="en-US">
                    <a:noFill/>
                  </a:rPr>
                  <a:t> </a:t>
                </a:r>
              </a:p>
            </p:txBody>
          </p:sp>
        </mc:Fallback>
      </mc:AlternateContent>
      <p:sp>
        <p:nvSpPr>
          <p:cNvPr id="11" name="文本框 10"/>
          <p:cNvSpPr txBox="1"/>
          <p:nvPr/>
        </p:nvSpPr>
        <p:spPr>
          <a:xfrm>
            <a:off x="7074412" y="2607292"/>
            <a:ext cx="2454518" cy="584775"/>
          </a:xfrm>
          <a:prstGeom prst="rect">
            <a:avLst/>
          </a:prstGeom>
          <a:noFill/>
        </p:spPr>
        <p:txBody>
          <a:bodyPr wrap="none" rtlCol="0">
            <a:spAutoFit/>
          </a:bodyPr>
          <a:lstStyle/>
          <a:p>
            <a:r>
              <a:rPr lang="en-US" altLang="zh-CN" sz="3200" b="1" dirty="0">
                <a:solidFill>
                  <a:srgbClr val="FF0000"/>
                </a:solidFill>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洛仑兹力</a:t>
            </a:r>
          </a:p>
        </p:txBody>
      </p:sp>
      <p:sp>
        <p:nvSpPr>
          <p:cNvPr id="12" name="文本框 11"/>
          <p:cNvSpPr txBox="1"/>
          <p:nvPr/>
        </p:nvSpPr>
        <p:spPr>
          <a:xfrm>
            <a:off x="408642" y="3230772"/>
            <a:ext cx="4304383" cy="584775"/>
          </a:xfrm>
          <a:prstGeom prst="rect">
            <a:avLst/>
          </a:prstGeom>
          <a:noFill/>
        </p:spPr>
        <p:txBody>
          <a:bodyPr wrap="none" rtlCol="0">
            <a:spAutoFit/>
          </a:bodyPr>
          <a:lstStyle/>
          <a:p>
            <a:r>
              <a:rPr lang="zh-CN" altLang="en-US" sz="3200" b="1" dirty="0">
                <a:latin typeface="SimHei" charset="-122"/>
                <a:ea typeface="SimHei" charset="-122"/>
                <a:cs typeface="SimHei" charset="-122"/>
              </a:rPr>
              <a:t>带电粒子所受的合力：</a:t>
            </a:r>
          </a:p>
        </p:txBody>
      </p:sp>
      <mc:AlternateContent xmlns:mc="http://schemas.openxmlformats.org/markup-compatibility/2006" xmlns:a14="http://schemas.microsoft.com/office/drawing/2010/main">
        <mc:Choice Requires="a14">
          <p:sp>
            <p:nvSpPr>
              <p:cNvPr id="13" name="文本框 12"/>
              <p:cNvSpPr txBox="1"/>
              <p:nvPr/>
            </p:nvSpPr>
            <p:spPr>
              <a:xfrm>
                <a:off x="4713025" y="3268991"/>
                <a:ext cx="2463174"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r>
                        <a:rPr lang="en-US" altLang="zh-CN" sz="3200" b="0" i="1" smtClean="0">
                          <a:latin typeface="Cambria Math" charset="0"/>
                          <a:ea typeface="SimHei" charset="-122"/>
                          <a:cs typeface="SimHei" charset="-122"/>
                        </a:rPr>
                        <m:t>=</m:t>
                      </m:r>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𝑒</m:t>
                          </m:r>
                        </m:sub>
                      </m:sSub>
                      <m:r>
                        <a:rPr lang="en-US" altLang="zh-CN" sz="3200" b="0" i="1" smtClean="0">
                          <a:latin typeface="Cambria Math" charset="0"/>
                          <a:ea typeface="SimHei" charset="-122"/>
                          <a:cs typeface="SimHei" charset="-122"/>
                        </a:rPr>
                        <m:t>+</m:t>
                      </m:r>
                      <m:sSub>
                        <m:sSubPr>
                          <m:ctrlPr>
                            <a:rPr lang="en-US" altLang="zh-CN" sz="3200" i="1">
                              <a:latin typeface="Cambria Math" panose="02040503050406030204" pitchFamily="18" charset="0"/>
                              <a:ea typeface="SimHei" charset="-122"/>
                              <a:cs typeface="SimHei" charset="-122"/>
                            </a:rPr>
                          </m:ctrlPr>
                        </m:sSubPr>
                        <m:e>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𝑚</m:t>
                          </m:r>
                        </m:sub>
                      </m:sSub>
                    </m:oMath>
                  </m:oMathPara>
                </a14:m>
                <a:endParaRPr lang="zh-CN" altLang="en-US" sz="3200" dirty="0">
                  <a:latin typeface="SimHei" charset="-122"/>
                  <a:ea typeface="SimHei" charset="-122"/>
                  <a:cs typeface="SimHei"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713025" y="3268991"/>
                <a:ext cx="2463174" cy="552331"/>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163832" y="3263814"/>
                <a:ext cx="2776658"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𝑬</m:t>
                          </m:r>
                        </m:e>
                      </m:acc>
                      <m:r>
                        <a:rPr lang="en-US" altLang="zh-CN" sz="3200" b="0" i="1" smtClean="0">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𝒗</m:t>
                          </m:r>
                        </m:e>
                      </m:acc>
                      <m:r>
                        <a:rPr lang="en-US" altLang="zh-CN" sz="3200" i="1">
                          <a:latin typeface="Cambria Math" charset="0"/>
                          <a:ea typeface="SimHei" charset="-122"/>
                          <a:cs typeface="SimHei" charset="-122"/>
                        </a:rPr>
                        <m:t>×</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𝑩</m:t>
                          </m:r>
                        </m:e>
                      </m:acc>
                    </m:oMath>
                  </m:oMathPara>
                </a14:m>
                <a:endParaRPr lang="zh-CN" altLang="en-US" sz="3200" dirty="0">
                  <a:latin typeface="SimHei" charset="-122"/>
                  <a:ea typeface="SimHei" charset="-122"/>
                  <a:cs typeface="SimHei"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163832" y="3263814"/>
                <a:ext cx="2776658" cy="552331"/>
              </a:xfrm>
              <a:prstGeom prst="rect">
                <a:avLst/>
              </a:prstGeom>
              <a:blipFill rotWithShape="0">
                <a:blip r:embed="rId10"/>
                <a:stretch>
                  <a:fillRect/>
                </a:stretch>
              </a:blipFill>
            </p:spPr>
            <p:txBody>
              <a:bodyPr/>
              <a:lstStyle/>
              <a:p>
                <a:r>
                  <a:rPr lang="zh-CN" altLang="en-US">
                    <a:noFill/>
                  </a:rPr>
                  <a:t> </a:t>
                </a:r>
              </a:p>
            </p:txBody>
          </p:sp>
        </mc:Fallback>
      </mc:AlternateContent>
      <p:sp>
        <p:nvSpPr>
          <p:cNvPr id="15" name="文本框 14"/>
          <p:cNvSpPr txBox="1"/>
          <p:nvPr/>
        </p:nvSpPr>
        <p:spPr>
          <a:xfrm>
            <a:off x="831009" y="3808869"/>
            <a:ext cx="5540299" cy="584775"/>
          </a:xfrm>
          <a:prstGeom prst="rect">
            <a:avLst/>
          </a:prstGeom>
          <a:noFill/>
        </p:spPr>
        <p:txBody>
          <a:bodyPr wrap="none" rtlCol="0">
            <a:spAutoFit/>
          </a:bodyPr>
          <a:lstStyle/>
          <a:p>
            <a:r>
              <a:rPr lang="zh-CN" altLang="en-US" sz="3200" b="1" dirty="0">
                <a:latin typeface="SimHei" charset="-122"/>
                <a:ea typeface="SimHei" charset="-122"/>
                <a:cs typeface="SimHei" charset="-122"/>
              </a:rPr>
              <a:t>静止电荷只受电场力的作用；</a:t>
            </a:r>
          </a:p>
        </p:txBody>
      </p:sp>
      <p:sp>
        <p:nvSpPr>
          <p:cNvPr id="16" name="AutoShape 2"/>
          <p:cNvSpPr>
            <a:spLocks/>
          </p:cNvSpPr>
          <p:nvPr/>
        </p:nvSpPr>
        <p:spPr bwMode="auto">
          <a:xfrm>
            <a:off x="552289" y="3953295"/>
            <a:ext cx="278720" cy="979905"/>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p:sp>
        <p:nvSpPr>
          <p:cNvPr id="17" name="文本框 16"/>
          <p:cNvSpPr txBox="1"/>
          <p:nvPr/>
        </p:nvSpPr>
        <p:spPr>
          <a:xfrm>
            <a:off x="831009" y="4408479"/>
            <a:ext cx="8802410" cy="584775"/>
          </a:xfrm>
          <a:prstGeom prst="rect">
            <a:avLst/>
          </a:prstGeom>
          <a:noFill/>
        </p:spPr>
        <p:txBody>
          <a:bodyPr wrap="none" rtlCol="0">
            <a:spAutoFit/>
          </a:bodyPr>
          <a:lstStyle/>
          <a:p>
            <a:r>
              <a:rPr lang="zh-CN" altLang="en-US" sz="3200" b="1" dirty="0">
                <a:latin typeface="SimHei" charset="-122"/>
                <a:ea typeface="SimHei" charset="-122"/>
                <a:cs typeface="SimHei" charset="-122"/>
              </a:rPr>
              <a:t>运动电荷既受到电场力，又收到磁场力的作用。</a:t>
            </a:r>
          </a:p>
        </p:txBody>
      </p:sp>
      <p:sp>
        <p:nvSpPr>
          <p:cNvPr id="18" name="矩形 17"/>
          <p:cNvSpPr/>
          <p:nvPr/>
        </p:nvSpPr>
        <p:spPr>
          <a:xfrm>
            <a:off x="8159262" y="5050298"/>
            <a:ext cx="2771336" cy="225084"/>
          </a:xfrm>
          <a:prstGeom prst="rect">
            <a:avLst/>
          </a:prstGeom>
          <a:solidFill>
            <a:srgbClr val="99FF9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9" name="矩形 18"/>
          <p:cNvSpPr/>
          <p:nvPr/>
        </p:nvSpPr>
        <p:spPr>
          <a:xfrm>
            <a:off x="8159262" y="6339951"/>
            <a:ext cx="2771336" cy="22508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21" name="直接箭头连接符 20"/>
          <p:cNvCxnSpPr/>
          <p:nvPr/>
        </p:nvCxnSpPr>
        <p:spPr>
          <a:xfrm>
            <a:off x="8398413" y="5387926"/>
            <a:ext cx="0" cy="8172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0604696" y="5387926"/>
            <a:ext cx="0" cy="8172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9169625" y="5387926"/>
            <a:ext cx="0" cy="815925"/>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9884733" y="5387926"/>
            <a:ext cx="0" cy="8172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25" name="流程图: 汇总连接 24"/>
          <p:cNvSpPr/>
          <p:nvPr/>
        </p:nvSpPr>
        <p:spPr>
          <a:xfrm>
            <a:off x="8668912" y="5436494"/>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8" name="流程图: 汇总连接 27"/>
          <p:cNvSpPr/>
          <p:nvPr/>
        </p:nvSpPr>
        <p:spPr>
          <a:xfrm>
            <a:off x="8668912" y="6021802"/>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9" name="流程图: 汇总连接 28"/>
          <p:cNvSpPr/>
          <p:nvPr/>
        </p:nvSpPr>
        <p:spPr>
          <a:xfrm>
            <a:off x="9440123" y="5433859"/>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0" name="流程图: 汇总连接 29"/>
          <p:cNvSpPr/>
          <p:nvPr/>
        </p:nvSpPr>
        <p:spPr>
          <a:xfrm>
            <a:off x="9440123" y="6019167"/>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1" name="流程图: 汇总连接 30"/>
          <p:cNvSpPr/>
          <p:nvPr/>
        </p:nvSpPr>
        <p:spPr>
          <a:xfrm>
            <a:off x="10159291" y="5433859"/>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2" name="流程图: 汇总连接 31"/>
          <p:cNvSpPr/>
          <p:nvPr/>
        </p:nvSpPr>
        <p:spPr>
          <a:xfrm>
            <a:off x="10159291" y="6019167"/>
            <a:ext cx="216000" cy="216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3" name="椭圆 32"/>
          <p:cNvSpPr/>
          <p:nvPr/>
        </p:nvSpPr>
        <p:spPr>
          <a:xfrm>
            <a:off x="9656123" y="5767752"/>
            <a:ext cx="144000" cy="144000"/>
          </a:xfrm>
          <a:prstGeom prst="ellipse">
            <a:avLst/>
          </a:prstGeom>
          <a:solidFill>
            <a:srgbClr val="FF6600"/>
          </a:solidFill>
          <a:ln>
            <a:solidFill>
              <a:srgbClr val="FF6600"/>
            </a:solidFill>
          </a:ln>
          <a:scene3d>
            <a:camera prst="orthographicFront"/>
            <a:lightRig rig="threePt" dir="t"/>
          </a:scene3d>
          <a:sp3d>
            <a:bevelT w="720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34" name="文本框 33"/>
              <p:cNvSpPr txBox="1"/>
              <p:nvPr/>
            </p:nvSpPr>
            <p:spPr>
              <a:xfrm>
                <a:off x="9147750" y="5623670"/>
                <a:ext cx="5690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𝒒</m:t>
                      </m:r>
                    </m:oMath>
                  </m:oMathPara>
                </a14:m>
                <a:endParaRPr lang="zh-CN" altLang="en-US" sz="2400" b="1" dirty="0">
                  <a:latin typeface="SimHei" charset="-122"/>
                  <a:ea typeface="SimHei" charset="-122"/>
                  <a:cs typeface="SimHei" charset="-122"/>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9147750" y="5623670"/>
                <a:ext cx="569067" cy="369332"/>
              </a:xfrm>
              <a:prstGeom prst="rect">
                <a:avLst/>
              </a:prstGeom>
              <a:blipFill rotWithShape="0">
                <a:blip r:embed="rId11"/>
                <a:stretch>
                  <a:fillRect l="-3226" r="-5376" b="-28333"/>
                </a:stretch>
              </a:blipFill>
            </p:spPr>
            <p:txBody>
              <a:bodyPr/>
              <a:lstStyle/>
              <a:p>
                <a:r>
                  <a:rPr lang="zh-CN" altLang="en-US">
                    <a:noFill/>
                  </a:rPr>
                  <a:t> </a:t>
                </a:r>
              </a:p>
            </p:txBody>
          </p:sp>
        </mc:Fallback>
      </mc:AlternateContent>
      <p:cxnSp>
        <p:nvCxnSpPr>
          <p:cNvPr id="35" name="直接箭头连接符 34"/>
          <p:cNvCxnSpPr/>
          <p:nvPr/>
        </p:nvCxnSpPr>
        <p:spPr>
          <a:xfrm>
            <a:off x="9728123" y="5911167"/>
            <a:ext cx="0" cy="6480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9740733" y="4970899"/>
            <a:ext cx="0" cy="788185"/>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9784244" y="6339951"/>
                <a:ext cx="48096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SimHei" charset="-122"/>
                              <a:cs typeface="SimHei" charset="-122"/>
                            </a:rPr>
                          </m:ctrlPr>
                        </m:sSubPr>
                        <m:e>
                          <m:acc>
                            <m:accPr>
                              <m:chr m:val="⃗"/>
                              <m:ctrlPr>
                                <a:rPr lang="en-US" altLang="zh-CN" sz="2400" i="1" smtClean="0">
                                  <a:solidFill>
                                    <a:srgbClr val="FF0000"/>
                                  </a:solidFill>
                                  <a:latin typeface="Cambria Math" panose="02040503050406030204" pitchFamily="18" charset="0"/>
                                  <a:ea typeface="SimHei" charset="-122"/>
                                  <a:cs typeface="SimHei" charset="-122"/>
                                </a:rPr>
                              </m:ctrlPr>
                            </m:accPr>
                            <m:e>
                              <m:r>
                                <a:rPr lang="en-US" altLang="zh-CN" sz="2400" b="1" i="1" smtClean="0">
                                  <a:solidFill>
                                    <a:srgbClr val="FF0000"/>
                                  </a:solidFill>
                                  <a:latin typeface="Cambria Math" charset="0"/>
                                  <a:ea typeface="SimHei" charset="-122"/>
                                  <a:cs typeface="SimHei" charset="-122"/>
                                </a:rPr>
                                <m:t>𝑭</m:t>
                              </m:r>
                            </m:e>
                          </m:acc>
                        </m:e>
                        <m:sub>
                          <m:r>
                            <a:rPr lang="en-US" altLang="zh-CN" sz="2400" b="0" i="1" smtClean="0">
                              <a:solidFill>
                                <a:srgbClr val="FF0000"/>
                              </a:solidFill>
                              <a:latin typeface="Cambria Math" charset="0"/>
                              <a:ea typeface="SimHei" charset="-122"/>
                              <a:cs typeface="SimHei" charset="-122"/>
                            </a:rPr>
                            <m:t>𝑒</m:t>
                          </m:r>
                        </m:sub>
                      </m:sSub>
                    </m:oMath>
                  </m:oMathPara>
                </a14:m>
                <a:endParaRPr lang="zh-CN" altLang="en-US" sz="2000" dirty="0">
                  <a:solidFill>
                    <a:srgbClr val="FF0000"/>
                  </a:solidFill>
                  <a:latin typeface="SimHei" charset="-122"/>
                  <a:ea typeface="SimHei" charset="-122"/>
                  <a:cs typeface="SimHei" charset="-122"/>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9784244" y="6339951"/>
                <a:ext cx="480966" cy="414088"/>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9753019" y="4538143"/>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𝑭</m:t>
                              </m:r>
                            </m:e>
                          </m:acc>
                        </m:e>
                        <m:sub>
                          <m:r>
                            <a:rPr lang="en-US" altLang="zh-CN" sz="2400" b="0" i="1" smtClean="0">
                              <a:solidFill>
                                <a:srgbClr val="0000FF"/>
                              </a:solidFill>
                              <a:latin typeface="Cambria Math" charset="0"/>
                              <a:ea typeface="SimHei" charset="-122"/>
                              <a:cs typeface="SimHei" charset="-122"/>
                            </a:rPr>
                            <m:t>𝑚</m:t>
                          </m:r>
                        </m:sub>
                      </m:sSub>
                    </m:oMath>
                  </m:oMathPara>
                </a14:m>
                <a:endParaRPr lang="zh-CN" altLang="en-US" sz="2000" dirty="0">
                  <a:solidFill>
                    <a:srgbClr val="0000FF"/>
                  </a:solidFill>
                  <a:latin typeface="SimHei" charset="-122"/>
                  <a:ea typeface="SimHei" charset="-122"/>
                  <a:cs typeface="SimHei"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9753019" y="4538143"/>
                <a:ext cx="556819" cy="414088"/>
              </a:xfrm>
              <a:prstGeom prst="rect">
                <a:avLst/>
              </a:prstGeom>
              <a:blipFill rotWithShape="0">
                <a:blip r:embed="rId13"/>
                <a:stretch>
                  <a:fillRect/>
                </a:stretch>
              </a:blipFill>
            </p:spPr>
            <p:txBody>
              <a:bodyPr/>
              <a:lstStyle/>
              <a:p>
                <a:r>
                  <a:rPr lang="zh-CN" altLang="en-US">
                    <a:noFill/>
                  </a:rPr>
                  <a:t> </a:t>
                </a:r>
              </a:p>
            </p:txBody>
          </p:sp>
        </mc:Fallback>
      </mc:AlternateContent>
      <p:sp>
        <p:nvSpPr>
          <p:cNvPr id="40" name="文本框 39"/>
          <p:cNvSpPr txBox="1"/>
          <p:nvPr/>
        </p:nvSpPr>
        <p:spPr>
          <a:xfrm>
            <a:off x="408642" y="5036602"/>
            <a:ext cx="348044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粒子速度选择器：</a:t>
            </a:r>
          </a:p>
        </p:txBody>
      </p:sp>
      <mc:AlternateContent xmlns:mc="http://schemas.openxmlformats.org/markup-compatibility/2006" xmlns:a14="http://schemas.microsoft.com/office/drawing/2010/main">
        <mc:Choice Requires="a14">
          <p:sp>
            <p:nvSpPr>
              <p:cNvPr id="41" name="文本框 40"/>
              <p:cNvSpPr txBox="1"/>
              <p:nvPr/>
            </p:nvSpPr>
            <p:spPr>
              <a:xfrm>
                <a:off x="774737" y="5682836"/>
                <a:ext cx="3153556"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𝑭</m:t>
                          </m:r>
                        </m:e>
                      </m:acc>
                      <m:r>
                        <a:rPr lang="en-US" altLang="zh-CN" sz="3200" i="1">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𝑬</m:t>
                          </m:r>
                        </m:e>
                      </m:acc>
                      <m:r>
                        <a:rPr lang="en-US" altLang="zh-CN" sz="3200" b="0" i="1" smtClean="0">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𝒗</m:t>
                          </m:r>
                        </m:e>
                      </m:acc>
                      <m:r>
                        <a:rPr lang="en-US" altLang="zh-CN" sz="3200" i="1">
                          <a:latin typeface="Cambria Math" charset="0"/>
                          <a:ea typeface="SimHei" charset="-122"/>
                          <a:cs typeface="SimHei" charset="-122"/>
                        </a:rPr>
                        <m:t>×</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𝑩</m:t>
                          </m:r>
                        </m:e>
                      </m:acc>
                    </m:oMath>
                  </m:oMathPara>
                </a14:m>
                <a:endParaRPr lang="zh-CN" altLang="en-US" sz="3200" dirty="0">
                  <a:latin typeface="SimHei" charset="-122"/>
                  <a:ea typeface="SimHei" charset="-122"/>
                  <a:cs typeface="SimHei" charset="-122"/>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774737" y="5682836"/>
                <a:ext cx="3153556" cy="552331"/>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3986055" y="5735934"/>
                <a:ext cx="8529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charset="0"/>
                          <a:ea typeface="SimHei" charset="-122"/>
                          <a:cs typeface="SimHei" charset="-122"/>
                        </a:rPr>
                        <m:t>=0</m:t>
                      </m:r>
                    </m:oMath>
                  </m:oMathPara>
                </a14:m>
                <a:endParaRPr lang="zh-CN" altLang="en-US" sz="3200" dirty="0">
                  <a:latin typeface="SimHei" charset="-122"/>
                  <a:ea typeface="SimHei" charset="-122"/>
                  <a:cs typeface="Sim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3986055" y="5735934"/>
                <a:ext cx="852989" cy="492443"/>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432869" y="5479914"/>
                <a:ext cx="1254574" cy="91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𝑣</m:t>
                      </m:r>
                      <m:r>
                        <a:rPr lang="en-US" altLang="zh-CN" sz="3200" b="0" i="1" smtClean="0">
                          <a:latin typeface="Cambria Math" charset="0"/>
                          <a:ea typeface="SimHei" charset="-122"/>
                          <a:cs typeface="SimHei" charset="-122"/>
                        </a:rPr>
                        <m:t>=</m:t>
                      </m:r>
                      <m:f>
                        <m:fPr>
                          <m:ctrlPr>
                            <a:rPr lang="en-US" altLang="zh-CN" sz="3200" b="0" i="1" smtClean="0">
                              <a:latin typeface="Cambria Math" panose="02040503050406030204" pitchFamily="18" charset="0"/>
                              <a:ea typeface="SimHei" charset="-122"/>
                              <a:cs typeface="SimHei" charset="-122"/>
                            </a:rPr>
                          </m:ctrlPr>
                        </m:fPr>
                        <m:num>
                          <m:r>
                            <a:rPr lang="en-US" altLang="zh-CN" sz="3200" b="0" i="1" smtClean="0">
                              <a:latin typeface="Cambria Math" charset="0"/>
                              <a:ea typeface="SimHei" charset="-122"/>
                              <a:cs typeface="SimHei" charset="-122"/>
                            </a:rPr>
                            <m:t>𝐸</m:t>
                          </m:r>
                        </m:num>
                        <m:den>
                          <m:r>
                            <a:rPr lang="en-US" altLang="zh-CN" sz="3200" b="0" i="1" smtClean="0">
                              <a:latin typeface="Cambria Math" charset="0"/>
                              <a:ea typeface="SimHei" charset="-122"/>
                              <a:cs typeface="SimHei" charset="-122"/>
                            </a:rPr>
                            <m:t>𝐵</m:t>
                          </m:r>
                        </m:den>
                      </m:f>
                    </m:oMath>
                  </m:oMathPara>
                </a14:m>
                <a:endParaRPr lang="zh-CN" altLang="en-US" sz="3200" dirty="0">
                  <a:latin typeface="SimHei" charset="-122"/>
                  <a:ea typeface="SimHei" charset="-122"/>
                  <a:cs typeface="Sim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432869" y="5479914"/>
                <a:ext cx="1254574" cy="918778"/>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26" name="直接箭头连接符 25"/>
          <p:cNvCxnSpPr/>
          <p:nvPr/>
        </p:nvCxnSpPr>
        <p:spPr>
          <a:xfrm flipV="1">
            <a:off x="9793103" y="5824024"/>
            <a:ext cx="70139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10684253" y="5588280"/>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𝒗</m:t>
                          </m:r>
                        </m:e>
                      </m:acc>
                    </m:oMath>
                  </m:oMathPara>
                </a14:m>
                <a:endParaRPr lang="zh-CN" altLang="en-US" sz="2800" b="1" dirty="0">
                  <a:latin typeface="SimHei" charset="-122"/>
                  <a:ea typeface="SimHei" charset="-122"/>
                  <a:cs typeface="Sim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0684253" y="5588280"/>
                <a:ext cx="394339" cy="430887"/>
              </a:xfrm>
              <a:prstGeom prst="rect">
                <a:avLst/>
              </a:prstGeom>
              <a:blipFill rotWithShape="0">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155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circle(in)">
                                      <p:cBhvr>
                                        <p:cTn id="85" dur="2000"/>
                                        <p:tgtEl>
                                          <p:spTgt spid="1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circle(in)">
                                      <p:cBhvr>
                                        <p:cTn id="88" dur="2000"/>
                                        <p:tgtEl>
                                          <p:spTgt spid="31"/>
                                        </p:tgtEl>
                                      </p:cBhvr>
                                    </p:animEffect>
                                  </p:childTnLst>
                                </p:cTn>
                              </p:par>
                              <p:par>
                                <p:cTn id="89" presetID="6" presetClass="entr" presetSubtype="16"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circle(in)">
                                      <p:cBhvr>
                                        <p:cTn id="91" dur="2000"/>
                                        <p:tgtEl>
                                          <p:spTgt spid="22"/>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circle(in)">
                                      <p:cBhvr>
                                        <p:cTn id="94" dur="2000"/>
                                        <p:tgtEl>
                                          <p:spTgt spid="32"/>
                                        </p:tgtEl>
                                      </p:cBhvr>
                                    </p:animEffect>
                                  </p:childTnLst>
                                </p:cTn>
                              </p:par>
                              <p:par>
                                <p:cTn id="95" presetID="6" presetClass="entr" presetSubtype="16"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circle(in)">
                                      <p:cBhvr>
                                        <p:cTn id="97" dur="2000"/>
                                        <p:tgtEl>
                                          <p:spTgt spid="24"/>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circle(in)">
                                      <p:cBhvr>
                                        <p:cTn id="100" dur="2000"/>
                                        <p:tgtEl>
                                          <p:spTgt spid="29"/>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circle(in)">
                                      <p:cBhvr>
                                        <p:cTn id="103" dur="2000"/>
                                        <p:tgtEl>
                                          <p:spTgt spid="30"/>
                                        </p:tgtEl>
                                      </p:cBhvr>
                                    </p:animEffect>
                                  </p:childTnLst>
                                </p:cTn>
                              </p:par>
                              <p:par>
                                <p:cTn id="104" presetID="6" presetClass="entr" presetSubtype="16" fill="hold"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circle(in)">
                                      <p:cBhvr>
                                        <p:cTn id="106" dur="2000"/>
                                        <p:tgtEl>
                                          <p:spTgt spid="23"/>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circle(in)">
                                      <p:cBhvr>
                                        <p:cTn id="109" dur="2000"/>
                                        <p:tgtEl>
                                          <p:spTgt spid="25"/>
                                        </p:tgtEl>
                                      </p:cBhvr>
                                    </p:animEffect>
                                  </p:childTnLst>
                                </p:cTn>
                              </p:par>
                              <p:par>
                                <p:cTn id="110" presetID="6" presetClass="entr" presetSubtype="16"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circle(in)">
                                      <p:cBhvr>
                                        <p:cTn id="112" dur="2000"/>
                                        <p:tgtEl>
                                          <p:spTgt spid="28"/>
                                        </p:tgtEl>
                                      </p:cBhvr>
                                    </p:animEffect>
                                  </p:childTnLst>
                                </p:cTn>
                              </p:par>
                              <p:par>
                                <p:cTn id="113" presetID="6" presetClass="entr" presetSubtype="16" fill="hold"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circle(in)">
                                      <p:cBhvr>
                                        <p:cTn id="115" dur="2000"/>
                                        <p:tgtEl>
                                          <p:spTgt spid="21"/>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circle(in)">
                                      <p:cBhvr>
                                        <p:cTn id="118" dur="20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circle(in)">
                                      <p:cBhvr>
                                        <p:cTn id="123" dur="2000"/>
                                        <p:tgtEl>
                                          <p:spTgt spid="33"/>
                                        </p:tgtEl>
                                      </p:cBhvr>
                                    </p:animEffect>
                                  </p:childTnLst>
                                </p:cTn>
                              </p:par>
                              <p:par>
                                <p:cTn id="124" presetID="6" presetClass="entr" presetSubtype="16"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circle(in)">
                                      <p:cBhvr>
                                        <p:cTn id="126" dur="2000"/>
                                        <p:tgtEl>
                                          <p:spTgt spid="3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wipe(left)">
                                      <p:cBhvr>
                                        <p:cTn id="131" dur="500"/>
                                        <p:tgtEl>
                                          <p:spTgt spid="26"/>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wipe(left)">
                                      <p:cBhvr>
                                        <p:cTn id="134" dur="500"/>
                                        <p:tgtEl>
                                          <p:spTgt spid="2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up)">
                                      <p:cBhvr>
                                        <p:cTn id="139" dur="500"/>
                                        <p:tgtEl>
                                          <p:spTgt spid="35"/>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up)">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ipe(down)">
                                      <p:cBhvr>
                                        <p:cTn id="147" dur="500"/>
                                        <p:tgtEl>
                                          <p:spTgt spid="36"/>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wipe(down)">
                                      <p:cBhvr>
                                        <p:cTn id="150" dur="500"/>
                                        <p:tgtEl>
                                          <p:spTgt spid="3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fade">
                                      <p:cBhvr>
                                        <p:cTn id="155" dur="500"/>
                                        <p:tgtEl>
                                          <p:spTgt spid="41"/>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wipe(left)">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wipe(left)">
                                      <p:cBhvr>
                                        <p:cTn id="16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animBg="1"/>
      <p:bldP spid="17" grpId="0"/>
      <p:bldP spid="18" grpId="0" animBg="1"/>
      <p:bldP spid="19" grpId="0" animBg="1"/>
      <p:bldP spid="25" grpId="0" animBg="1"/>
      <p:bldP spid="28" grpId="0" animBg="1"/>
      <p:bldP spid="29" grpId="0" animBg="1"/>
      <p:bldP spid="30" grpId="0" animBg="1"/>
      <p:bldP spid="31" grpId="0" animBg="1"/>
      <p:bldP spid="32" grpId="0" animBg="1"/>
      <p:bldP spid="33" grpId="0" animBg="1"/>
      <p:bldP spid="34" grpId="0"/>
      <p:bldP spid="38" grpId="0"/>
      <p:bldP spid="39" grpId="0"/>
      <p:bldP spid="40" grpId="0"/>
      <p:bldP spid="41" grpId="0"/>
      <p:bldP spid="42" grpId="0"/>
      <p:bldP spid="43"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230683" y="2204214"/>
            <a:ext cx="2159390" cy="2082260"/>
          </a:xfrm>
          <a:prstGeom prst="rect">
            <a:avLst/>
          </a:prstGeom>
          <a:noFill/>
          <a:ln w="508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imHei" charset="-122"/>
              <a:ea typeface="SimHei" charset="-122"/>
              <a:cs typeface="SimHei" charset="-122"/>
            </a:endParaRPr>
          </a:p>
        </p:txBody>
      </p:sp>
      <p:sp>
        <p:nvSpPr>
          <p:cNvPr id="55" name="矩形 54"/>
          <p:cNvSpPr/>
          <p:nvPr/>
        </p:nvSpPr>
        <p:spPr>
          <a:xfrm>
            <a:off x="1280162" y="2208374"/>
            <a:ext cx="2159390" cy="2082260"/>
          </a:xfrm>
          <a:prstGeom prst="rect">
            <a:avLst/>
          </a:prstGeom>
          <a:noFill/>
          <a:ln w="508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imHei" charset="-122"/>
              <a:ea typeface="SimHei" charset="-122"/>
              <a:cs typeface="SimHei" charset="-122"/>
            </a:endParaRPr>
          </a:p>
        </p:txBody>
      </p:sp>
      <p:cxnSp>
        <p:nvCxnSpPr>
          <p:cNvPr id="8" name="直接连接符 7"/>
          <p:cNvCxnSpPr/>
          <p:nvPr/>
        </p:nvCxnSpPr>
        <p:spPr>
          <a:xfrm>
            <a:off x="1651075" y="3215252"/>
            <a:ext cx="67009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1706" y="349446"/>
            <a:ext cx="10280378" cy="1077218"/>
          </a:xfrm>
          <a:prstGeom prst="rect">
            <a:avLst/>
          </a:prstGeom>
          <a:noFill/>
        </p:spPr>
        <p:txBody>
          <a:bodyPr wrap="none" rtlCol="0">
            <a:spAutoFit/>
          </a:bodyPr>
          <a:lstStyle/>
          <a:p>
            <a:r>
              <a:rPr lang="en-US" altLang="zh-CN" sz="3200" b="1" dirty="0">
                <a:latin typeface="SimHei" charset="-122"/>
                <a:ea typeface="SimHei" charset="-122"/>
                <a:cs typeface="SimHei" charset="-122"/>
              </a:rPr>
              <a:t>a).</a:t>
            </a:r>
            <a:r>
              <a:rPr lang="zh-CN" altLang="en-US" sz="3200" b="1" dirty="0">
                <a:latin typeface="SimHei" charset="-122"/>
                <a:ea typeface="SimHei" charset="-122"/>
                <a:cs typeface="SimHei" charset="-122"/>
              </a:rPr>
              <a:t>霍尔效应不仅在导体中产生，在半导体和等离子体中</a:t>
            </a:r>
            <a:endParaRPr lang="en-US" altLang="zh-CN" sz="3200" b="1" dirty="0">
              <a:latin typeface="SimHei" charset="-122"/>
              <a:ea typeface="SimHei" charset="-122"/>
              <a:cs typeface="SimHei" charset="-122"/>
            </a:endParaRPr>
          </a:p>
          <a:p>
            <a:r>
              <a:rPr lang="en-US" altLang="zh-CN" sz="3200" b="1" dirty="0">
                <a:latin typeface="SimHei" charset="-122"/>
                <a:ea typeface="SimHei" charset="-122"/>
                <a:cs typeface="SimHei" charset="-122"/>
              </a:rPr>
              <a:t>   </a:t>
            </a:r>
            <a:r>
              <a:rPr lang="zh-CN" altLang="en-US" sz="3200" b="1" dirty="0">
                <a:latin typeface="SimHei" charset="-122"/>
                <a:ea typeface="SimHei" charset="-122"/>
                <a:cs typeface="SimHei" charset="-122"/>
              </a:rPr>
              <a:t>也会产生；</a:t>
            </a:r>
          </a:p>
        </p:txBody>
      </p:sp>
      <p:sp>
        <p:nvSpPr>
          <p:cNvPr id="3" name="文本框 2"/>
          <p:cNvSpPr txBox="1"/>
          <p:nvPr/>
        </p:nvSpPr>
        <p:spPr>
          <a:xfrm>
            <a:off x="421706" y="1370388"/>
            <a:ext cx="10280378" cy="584775"/>
          </a:xfrm>
          <a:prstGeom prst="rect">
            <a:avLst/>
          </a:prstGeom>
          <a:noFill/>
        </p:spPr>
        <p:txBody>
          <a:bodyPr wrap="none" rtlCol="0">
            <a:spAutoFit/>
          </a:bodyPr>
          <a:lstStyle/>
          <a:p>
            <a:r>
              <a:rPr lang="en-US" altLang="zh-CN" sz="3200" b="1" dirty="0">
                <a:latin typeface="SimHei" charset="-122"/>
                <a:ea typeface="SimHei" charset="-122"/>
                <a:cs typeface="SimHei" charset="-122"/>
              </a:rPr>
              <a:t>b).</a:t>
            </a:r>
            <a:r>
              <a:rPr lang="zh-CN" altLang="en-US" sz="3200" b="1" dirty="0">
                <a:latin typeface="SimHei" charset="-122"/>
                <a:ea typeface="SimHei" charset="-122"/>
                <a:cs typeface="SimHei" charset="-122"/>
              </a:rPr>
              <a:t>霍尔效应可用于判别各种材料中载流子的带电情况；</a:t>
            </a:r>
          </a:p>
        </p:txBody>
      </p:sp>
      <p:sp>
        <p:nvSpPr>
          <p:cNvPr id="4" name="矩形 3"/>
          <p:cNvSpPr/>
          <p:nvPr/>
        </p:nvSpPr>
        <p:spPr>
          <a:xfrm>
            <a:off x="2067952" y="2441929"/>
            <a:ext cx="2743201" cy="163105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6" name="直接箭头连接符 5"/>
          <p:cNvCxnSpPr/>
          <p:nvPr/>
        </p:nvCxnSpPr>
        <p:spPr>
          <a:xfrm flipV="1">
            <a:off x="4811153" y="3215252"/>
            <a:ext cx="618978"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5173651" y="2748522"/>
                <a:ext cx="3366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SimHei" charset="-122"/>
                          <a:cs typeface="SimHei" charset="-122"/>
                        </a:rPr>
                        <m:t>𝑰</m:t>
                      </m:r>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173651" y="2748522"/>
                <a:ext cx="336631" cy="4308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433380" y="2700817"/>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433380" y="2700817"/>
                <a:ext cx="439223" cy="483146"/>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流程图: 汇总连接 11"/>
          <p:cNvSpPr/>
          <p:nvPr/>
        </p:nvSpPr>
        <p:spPr>
          <a:xfrm>
            <a:off x="2475916" y="3173048"/>
            <a:ext cx="252000" cy="252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 name="流程图: 或者 12"/>
          <p:cNvSpPr/>
          <p:nvPr/>
        </p:nvSpPr>
        <p:spPr>
          <a:xfrm>
            <a:off x="3650585" y="3172737"/>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4" name="直接箭头连接符 13"/>
          <p:cNvCxnSpPr/>
          <p:nvPr/>
        </p:nvCxnSpPr>
        <p:spPr>
          <a:xfrm>
            <a:off x="3866585" y="3280458"/>
            <a:ext cx="780417"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4426328" y="2828525"/>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426328" y="2828525"/>
                <a:ext cx="394339" cy="430887"/>
              </a:xfrm>
              <a:prstGeom prst="rect">
                <a:avLst/>
              </a:prstGeom>
              <a:blipFill rotWithShape="0">
                <a:blip r:embed="rId5"/>
                <a:stretch>
                  <a:fillRect/>
                </a:stretch>
              </a:blipFill>
            </p:spPr>
            <p:txBody>
              <a:bodyPr/>
              <a:lstStyle/>
              <a:p>
                <a:r>
                  <a:rPr lang="zh-CN" altLang="en-US">
                    <a:noFill/>
                  </a:rPr>
                  <a:t> </a:t>
                </a:r>
              </a:p>
            </p:txBody>
          </p:sp>
        </mc:Fallback>
      </mc:AlternateContent>
      <p:sp>
        <p:nvSpPr>
          <p:cNvPr id="16" name="加号 15"/>
          <p:cNvSpPr/>
          <p:nvPr/>
        </p:nvSpPr>
        <p:spPr>
          <a:xfrm>
            <a:off x="2148680" y="2478736"/>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7" name="减号 16"/>
          <p:cNvSpPr/>
          <p:nvPr/>
        </p:nvSpPr>
        <p:spPr>
          <a:xfrm>
            <a:off x="2149890" y="3791813"/>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8" name="加号 17"/>
          <p:cNvSpPr/>
          <p:nvPr/>
        </p:nvSpPr>
        <p:spPr>
          <a:xfrm>
            <a:off x="3243613" y="2476389"/>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9" name="减号 18"/>
          <p:cNvSpPr/>
          <p:nvPr/>
        </p:nvSpPr>
        <p:spPr>
          <a:xfrm>
            <a:off x="3230755" y="3803534"/>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0" name="加号 19"/>
          <p:cNvSpPr/>
          <p:nvPr/>
        </p:nvSpPr>
        <p:spPr>
          <a:xfrm>
            <a:off x="4268203" y="2459973"/>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1" name="减号 20"/>
          <p:cNvSpPr/>
          <p:nvPr/>
        </p:nvSpPr>
        <p:spPr>
          <a:xfrm>
            <a:off x="4269413" y="3801186"/>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22" name="直接箭头连接符 21"/>
          <p:cNvCxnSpPr/>
          <p:nvPr/>
        </p:nvCxnSpPr>
        <p:spPr>
          <a:xfrm flipV="1">
            <a:off x="3775870" y="2561023"/>
            <a:ext cx="0" cy="600483"/>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3830991" y="2555546"/>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𝑭</m:t>
                              </m:r>
                            </m:e>
                          </m:acc>
                        </m:e>
                        <m:sub>
                          <m:r>
                            <a:rPr lang="en-US" altLang="zh-CN" sz="2400" b="0" i="1" smtClean="0">
                              <a:solidFill>
                                <a:srgbClr val="0000FF"/>
                              </a:solidFill>
                              <a:latin typeface="Cambria Math" charset="0"/>
                              <a:ea typeface="SimHei" charset="-122"/>
                              <a:cs typeface="SimHei" charset="-122"/>
                            </a:rPr>
                            <m:t>𝑚</m:t>
                          </m:r>
                        </m:sub>
                      </m:sSub>
                    </m:oMath>
                  </m:oMathPara>
                </a14:m>
                <a:endParaRPr lang="zh-CN" altLang="en-US" dirty="0">
                  <a:solidFill>
                    <a:srgbClr val="0000FF"/>
                  </a:solidFill>
                  <a:latin typeface="SimHei" charset="-122"/>
                  <a:ea typeface="SimHei" charset="-122"/>
                  <a:cs typeface="SimHei"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830991" y="2555546"/>
                <a:ext cx="556819" cy="414088"/>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4" name="直接箭头连接符 23"/>
          <p:cNvCxnSpPr/>
          <p:nvPr/>
        </p:nvCxnSpPr>
        <p:spPr>
          <a:xfrm>
            <a:off x="3059572" y="2931848"/>
            <a:ext cx="0" cy="7344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3097223" y="3015883"/>
                <a:ext cx="415178"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C00000"/>
                              </a:solidFill>
                              <a:latin typeface="Cambria Math" panose="02040503050406030204" pitchFamily="18" charset="0"/>
                              <a:ea typeface="SimHei" charset="-122"/>
                              <a:cs typeface="SimHei" charset="-122"/>
                            </a:rPr>
                          </m:ctrlPr>
                        </m:accPr>
                        <m:e>
                          <m:r>
                            <a:rPr lang="en-US" altLang="zh-CN" sz="2800" b="1" i="1" smtClean="0">
                              <a:solidFill>
                                <a:srgbClr val="C00000"/>
                              </a:solidFill>
                              <a:latin typeface="Cambria Math" charset="0"/>
                              <a:ea typeface="SimHei" charset="-122"/>
                              <a:cs typeface="SimHei" charset="-122"/>
                            </a:rPr>
                            <m:t>𝑬</m:t>
                          </m:r>
                        </m:e>
                      </m:acc>
                    </m:oMath>
                  </m:oMathPara>
                </a14:m>
                <a:endParaRPr lang="zh-CN" altLang="en-US" sz="2800" b="1" dirty="0">
                  <a:solidFill>
                    <a:srgbClr val="C00000"/>
                  </a:solidFill>
                  <a:latin typeface="SimHei" charset="-122"/>
                  <a:ea typeface="SimHei" charset="-122"/>
                  <a:cs typeface="Sim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3097223" y="3015883"/>
                <a:ext cx="415178" cy="483146"/>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26" name="直接箭头连接符 25"/>
          <p:cNvCxnSpPr/>
          <p:nvPr/>
        </p:nvCxnSpPr>
        <p:spPr>
          <a:xfrm>
            <a:off x="3775867" y="3405085"/>
            <a:ext cx="0" cy="5940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3830992" y="3422487"/>
                <a:ext cx="48096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SimHei" charset="-122"/>
                              <a:cs typeface="SimHei" charset="-122"/>
                            </a:rPr>
                          </m:ctrlPr>
                        </m:sSubPr>
                        <m:e>
                          <m:acc>
                            <m:accPr>
                              <m:chr m:val="⃗"/>
                              <m:ctrlPr>
                                <a:rPr lang="en-US" altLang="zh-CN" sz="2400" i="1" smtClean="0">
                                  <a:solidFill>
                                    <a:srgbClr val="C00000"/>
                                  </a:solidFill>
                                  <a:latin typeface="Cambria Math" panose="02040503050406030204" pitchFamily="18" charset="0"/>
                                  <a:ea typeface="SimHei" charset="-122"/>
                                  <a:cs typeface="SimHei" charset="-122"/>
                                </a:rPr>
                              </m:ctrlPr>
                            </m:accPr>
                            <m:e>
                              <m:r>
                                <a:rPr lang="en-US" altLang="zh-CN" sz="2400" b="1" i="1" smtClean="0">
                                  <a:solidFill>
                                    <a:srgbClr val="C00000"/>
                                  </a:solidFill>
                                  <a:latin typeface="Cambria Math" charset="0"/>
                                  <a:ea typeface="SimHei" charset="-122"/>
                                  <a:cs typeface="SimHei" charset="-122"/>
                                </a:rPr>
                                <m:t>𝑭</m:t>
                              </m:r>
                            </m:e>
                          </m:acc>
                        </m:e>
                        <m:sub>
                          <m:r>
                            <a:rPr lang="en-US" altLang="zh-CN" sz="2400" b="0" i="1" smtClean="0">
                              <a:solidFill>
                                <a:srgbClr val="C00000"/>
                              </a:solidFill>
                              <a:latin typeface="Cambria Math" charset="0"/>
                              <a:ea typeface="SimHei" charset="-122"/>
                              <a:cs typeface="SimHei" charset="-122"/>
                            </a:rPr>
                            <m:t>𝑒</m:t>
                          </m:r>
                        </m:sub>
                      </m:sSub>
                    </m:oMath>
                  </m:oMathPara>
                </a14:m>
                <a:endParaRPr lang="zh-CN" altLang="en-US" dirty="0">
                  <a:solidFill>
                    <a:srgbClr val="C00000"/>
                  </a:solidFill>
                  <a:latin typeface="SimHei" charset="-122"/>
                  <a:ea typeface="SimHei" charset="-122"/>
                  <a:cs typeface="Sim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3830992" y="3422487"/>
                <a:ext cx="480966" cy="414088"/>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28" name="直接连接符 27"/>
          <p:cNvCxnSpPr/>
          <p:nvPr/>
        </p:nvCxnSpPr>
        <p:spPr>
          <a:xfrm>
            <a:off x="6617078" y="3222869"/>
            <a:ext cx="67009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033955" y="2449546"/>
            <a:ext cx="2743201" cy="163105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30" name="直接箭头连接符 29"/>
          <p:cNvCxnSpPr/>
          <p:nvPr/>
        </p:nvCxnSpPr>
        <p:spPr>
          <a:xfrm flipV="1">
            <a:off x="9777156" y="3222869"/>
            <a:ext cx="618978"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139654" y="2756139"/>
                <a:ext cx="3366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SimHei" charset="-122"/>
                          <a:cs typeface="SimHei" charset="-122"/>
                        </a:rPr>
                        <m:t>𝑰</m:t>
                      </m:r>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10139654" y="2756139"/>
                <a:ext cx="336631" cy="43088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399383" y="2708434"/>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399383" y="2708434"/>
                <a:ext cx="439223" cy="483146"/>
              </a:xfrm>
              <a:prstGeom prst="rect">
                <a:avLst/>
              </a:prstGeom>
              <a:blipFill rotWithShape="0">
                <a:blip r:embed="rId10"/>
                <a:stretch>
                  <a:fillRect/>
                </a:stretch>
              </a:blipFill>
            </p:spPr>
            <p:txBody>
              <a:bodyPr/>
              <a:lstStyle/>
              <a:p>
                <a:r>
                  <a:rPr lang="zh-CN" altLang="en-US">
                    <a:noFill/>
                  </a:rPr>
                  <a:t> </a:t>
                </a:r>
              </a:p>
            </p:txBody>
          </p:sp>
        </mc:Fallback>
      </mc:AlternateContent>
      <p:sp>
        <p:nvSpPr>
          <p:cNvPr id="33" name="流程图: 汇总连接 32"/>
          <p:cNvSpPr/>
          <p:nvPr/>
        </p:nvSpPr>
        <p:spPr>
          <a:xfrm>
            <a:off x="7441919" y="3180665"/>
            <a:ext cx="252000" cy="252000"/>
          </a:xfrm>
          <a:prstGeom prst="flowChartSummingJunction">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35" name="直接箭头连接符 34"/>
          <p:cNvCxnSpPr/>
          <p:nvPr/>
        </p:nvCxnSpPr>
        <p:spPr>
          <a:xfrm flipH="1">
            <a:off x="8329911" y="3288217"/>
            <a:ext cx="778159"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8308500" y="2836487"/>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8308500" y="2836487"/>
                <a:ext cx="394339" cy="430887"/>
              </a:xfrm>
              <a:prstGeom prst="rect">
                <a:avLst/>
              </a:prstGeom>
              <a:blipFill rotWithShape="0">
                <a:blip r:embed="rId11"/>
                <a:stretch>
                  <a:fillRect/>
                </a:stretch>
              </a:blipFill>
            </p:spPr>
            <p:txBody>
              <a:bodyPr/>
              <a:lstStyle/>
              <a:p>
                <a:r>
                  <a:rPr lang="zh-CN" altLang="en-US">
                    <a:noFill/>
                  </a:rPr>
                  <a:t> </a:t>
                </a:r>
              </a:p>
            </p:txBody>
          </p:sp>
        </mc:Fallback>
      </mc:AlternateContent>
      <p:sp>
        <p:nvSpPr>
          <p:cNvPr id="37" name="加号 36"/>
          <p:cNvSpPr/>
          <p:nvPr/>
        </p:nvSpPr>
        <p:spPr>
          <a:xfrm>
            <a:off x="7114683" y="3738379"/>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8" name="减号 37"/>
          <p:cNvSpPr/>
          <p:nvPr/>
        </p:nvSpPr>
        <p:spPr>
          <a:xfrm>
            <a:off x="7115893" y="2463001"/>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9" name="加号 38"/>
          <p:cNvSpPr/>
          <p:nvPr/>
        </p:nvSpPr>
        <p:spPr>
          <a:xfrm>
            <a:off x="8209616" y="3736032"/>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40" name="减号 39"/>
          <p:cNvSpPr/>
          <p:nvPr/>
        </p:nvSpPr>
        <p:spPr>
          <a:xfrm>
            <a:off x="8196758" y="2474722"/>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41" name="加号 40"/>
          <p:cNvSpPr/>
          <p:nvPr/>
        </p:nvSpPr>
        <p:spPr>
          <a:xfrm>
            <a:off x="9276410" y="3747752"/>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42" name="减号 41"/>
          <p:cNvSpPr/>
          <p:nvPr/>
        </p:nvSpPr>
        <p:spPr>
          <a:xfrm>
            <a:off x="9277620" y="2472374"/>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43" name="直接箭头连接符 42"/>
          <p:cNvCxnSpPr/>
          <p:nvPr/>
        </p:nvCxnSpPr>
        <p:spPr>
          <a:xfrm flipV="1">
            <a:off x="9234209" y="2568719"/>
            <a:ext cx="0" cy="600483"/>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8656318" y="2563163"/>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𝑭</m:t>
                              </m:r>
                            </m:e>
                          </m:acc>
                        </m:e>
                        <m:sub>
                          <m:r>
                            <a:rPr lang="en-US" altLang="zh-CN" sz="2400" b="0" i="1" smtClean="0">
                              <a:solidFill>
                                <a:srgbClr val="0000FF"/>
                              </a:solidFill>
                              <a:latin typeface="Cambria Math" charset="0"/>
                              <a:ea typeface="SimHei" charset="-122"/>
                              <a:cs typeface="SimHei" charset="-122"/>
                            </a:rPr>
                            <m:t>𝑚</m:t>
                          </m:r>
                        </m:sub>
                      </m:sSub>
                    </m:oMath>
                  </m:oMathPara>
                </a14:m>
                <a:endParaRPr lang="zh-CN" altLang="en-US" dirty="0">
                  <a:solidFill>
                    <a:srgbClr val="0000FF"/>
                  </a:solidFill>
                  <a:latin typeface="SimHei" charset="-122"/>
                  <a:ea typeface="SimHei" charset="-122"/>
                  <a:cs typeface="SimHei" charset="-122"/>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8656318" y="2563163"/>
                <a:ext cx="556819" cy="414088"/>
              </a:xfrm>
              <a:prstGeom prst="rect">
                <a:avLst/>
              </a:prstGeom>
              <a:blipFill rotWithShape="0">
                <a:blip r:embed="rId12"/>
                <a:stretch>
                  <a:fillRect/>
                </a:stretch>
              </a:blipFill>
            </p:spPr>
            <p:txBody>
              <a:bodyPr/>
              <a:lstStyle/>
              <a:p>
                <a:r>
                  <a:rPr lang="zh-CN" altLang="en-US">
                    <a:noFill/>
                  </a:rPr>
                  <a:t> </a:t>
                </a:r>
              </a:p>
            </p:txBody>
          </p:sp>
        </mc:Fallback>
      </mc:AlternateContent>
      <p:cxnSp>
        <p:nvCxnSpPr>
          <p:cNvPr id="45" name="直接箭头连接符 44"/>
          <p:cNvCxnSpPr/>
          <p:nvPr/>
        </p:nvCxnSpPr>
        <p:spPr>
          <a:xfrm flipV="1">
            <a:off x="7898966" y="2884458"/>
            <a:ext cx="0" cy="7920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7937628" y="3051585"/>
                <a:ext cx="415178"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C00000"/>
                              </a:solidFill>
                              <a:latin typeface="Cambria Math" panose="02040503050406030204" pitchFamily="18" charset="0"/>
                              <a:ea typeface="SimHei" charset="-122"/>
                              <a:cs typeface="SimHei" charset="-122"/>
                            </a:rPr>
                          </m:ctrlPr>
                        </m:accPr>
                        <m:e>
                          <m:r>
                            <a:rPr lang="en-US" altLang="zh-CN" sz="2800" b="1" i="1" smtClean="0">
                              <a:solidFill>
                                <a:srgbClr val="C00000"/>
                              </a:solidFill>
                              <a:latin typeface="Cambria Math" charset="0"/>
                              <a:ea typeface="SimHei" charset="-122"/>
                              <a:cs typeface="SimHei" charset="-122"/>
                            </a:rPr>
                            <m:t>𝑬</m:t>
                          </m:r>
                        </m:e>
                      </m:acc>
                    </m:oMath>
                  </m:oMathPara>
                </a14:m>
                <a:endParaRPr lang="zh-CN" altLang="en-US" sz="2800" b="1" dirty="0">
                  <a:solidFill>
                    <a:srgbClr val="C00000"/>
                  </a:solidFill>
                  <a:latin typeface="SimHei" charset="-122"/>
                  <a:ea typeface="SimHei" charset="-122"/>
                  <a:cs typeface="SimHei" charset="-122"/>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7937628" y="3051585"/>
                <a:ext cx="415178" cy="483146"/>
              </a:xfrm>
              <a:prstGeom prst="rect">
                <a:avLst/>
              </a:prstGeom>
              <a:blipFill rotWithShape="0">
                <a:blip r:embed="rId13"/>
                <a:stretch>
                  <a:fillRect/>
                </a:stretch>
              </a:blipFill>
            </p:spPr>
            <p:txBody>
              <a:bodyPr/>
              <a:lstStyle/>
              <a:p>
                <a:r>
                  <a:rPr lang="zh-CN" altLang="en-US">
                    <a:noFill/>
                  </a:rPr>
                  <a:t> </a:t>
                </a:r>
              </a:p>
            </p:txBody>
          </p:sp>
        </mc:Fallback>
      </mc:AlternateContent>
      <p:cxnSp>
        <p:nvCxnSpPr>
          <p:cNvPr id="47" name="直接箭头连接符 46"/>
          <p:cNvCxnSpPr/>
          <p:nvPr/>
        </p:nvCxnSpPr>
        <p:spPr>
          <a:xfrm>
            <a:off x="9234206" y="3412781"/>
            <a:ext cx="0" cy="5940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p:cNvSpPr txBox="1"/>
              <p:nvPr/>
            </p:nvSpPr>
            <p:spPr>
              <a:xfrm>
                <a:off x="8656319" y="3430104"/>
                <a:ext cx="48096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SimHei" charset="-122"/>
                              <a:cs typeface="SimHei" charset="-122"/>
                            </a:rPr>
                          </m:ctrlPr>
                        </m:sSubPr>
                        <m:e>
                          <m:acc>
                            <m:accPr>
                              <m:chr m:val="⃗"/>
                              <m:ctrlPr>
                                <a:rPr lang="en-US" altLang="zh-CN" sz="2400" i="1" smtClean="0">
                                  <a:solidFill>
                                    <a:srgbClr val="C00000"/>
                                  </a:solidFill>
                                  <a:latin typeface="Cambria Math" panose="02040503050406030204" pitchFamily="18" charset="0"/>
                                  <a:ea typeface="SimHei" charset="-122"/>
                                  <a:cs typeface="SimHei" charset="-122"/>
                                </a:rPr>
                              </m:ctrlPr>
                            </m:accPr>
                            <m:e>
                              <m:r>
                                <a:rPr lang="en-US" altLang="zh-CN" sz="2400" b="1" i="1" smtClean="0">
                                  <a:solidFill>
                                    <a:srgbClr val="C00000"/>
                                  </a:solidFill>
                                  <a:latin typeface="Cambria Math" charset="0"/>
                                  <a:ea typeface="SimHei" charset="-122"/>
                                  <a:cs typeface="SimHei" charset="-122"/>
                                </a:rPr>
                                <m:t>𝑭</m:t>
                              </m:r>
                            </m:e>
                          </m:acc>
                        </m:e>
                        <m:sub>
                          <m:r>
                            <a:rPr lang="en-US" altLang="zh-CN" sz="2400" b="0" i="1" smtClean="0">
                              <a:solidFill>
                                <a:srgbClr val="C00000"/>
                              </a:solidFill>
                              <a:latin typeface="Cambria Math" charset="0"/>
                              <a:ea typeface="SimHei" charset="-122"/>
                              <a:cs typeface="SimHei" charset="-122"/>
                            </a:rPr>
                            <m:t>𝑒</m:t>
                          </m:r>
                        </m:sub>
                      </m:sSub>
                    </m:oMath>
                  </m:oMathPara>
                </a14:m>
                <a:endParaRPr lang="zh-CN" altLang="en-US" dirty="0">
                  <a:solidFill>
                    <a:srgbClr val="C00000"/>
                  </a:solidFill>
                  <a:latin typeface="SimHei" charset="-122"/>
                  <a:ea typeface="SimHei" charset="-122"/>
                  <a:cs typeface="SimHei" charset="-122"/>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8656319" y="3430104"/>
                <a:ext cx="480966" cy="414088"/>
              </a:xfrm>
              <a:prstGeom prst="rect">
                <a:avLst/>
              </a:prstGeom>
              <a:blipFill rotWithShape="0">
                <a:blip r:embed="rId14"/>
                <a:stretch>
                  <a:fillRect/>
                </a:stretch>
              </a:blipFill>
            </p:spPr>
            <p:txBody>
              <a:bodyPr/>
              <a:lstStyle/>
              <a:p>
                <a:r>
                  <a:rPr lang="zh-CN" altLang="en-US">
                    <a:noFill/>
                  </a:rPr>
                  <a:t> </a:t>
                </a:r>
              </a:p>
            </p:txBody>
          </p:sp>
        </mc:Fallback>
      </mc:AlternateContent>
      <p:sp>
        <p:nvSpPr>
          <p:cNvPr id="49" name="椭圆 48"/>
          <p:cNvSpPr/>
          <p:nvPr/>
        </p:nvSpPr>
        <p:spPr>
          <a:xfrm>
            <a:off x="9115558" y="3179628"/>
            <a:ext cx="216000" cy="216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53" name="减号 52"/>
          <p:cNvSpPr/>
          <p:nvPr/>
        </p:nvSpPr>
        <p:spPr>
          <a:xfrm>
            <a:off x="9106456" y="3201548"/>
            <a:ext cx="230400" cy="1620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56" name="文本框 55"/>
              <p:cNvSpPr txBox="1"/>
              <p:nvPr/>
            </p:nvSpPr>
            <p:spPr>
              <a:xfrm>
                <a:off x="1039591" y="3050488"/>
                <a:ext cx="543354"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SimHei" charset="-122"/>
                              <a:cs typeface="SimHei" charset="-122"/>
                            </a:rPr>
                          </m:ctrlPr>
                        </m:sSubPr>
                        <m:e>
                          <m:r>
                            <a:rPr lang="en-US" altLang="zh-CN" sz="2400" b="1" i="1" smtClean="0">
                              <a:latin typeface="Cambria Math" charset="0"/>
                              <a:ea typeface="SimHei" charset="-122"/>
                              <a:cs typeface="SimHei" charset="-122"/>
                            </a:rPr>
                            <m:t>𝑽</m:t>
                          </m:r>
                        </m:e>
                        <m:sub>
                          <m:r>
                            <a:rPr lang="en-US" altLang="zh-CN" sz="2400" b="1" i="1" smtClean="0">
                              <a:latin typeface="Cambria Math" charset="0"/>
                              <a:ea typeface="SimHei" charset="-122"/>
                              <a:cs typeface="SimHei" charset="-122"/>
                            </a:rPr>
                            <m:t>𝑯</m:t>
                          </m:r>
                        </m:sub>
                      </m:sSub>
                    </m:oMath>
                  </m:oMathPara>
                </a14:m>
                <a:endParaRPr lang="zh-CN" altLang="en-US" sz="2400" b="1" dirty="0">
                  <a:latin typeface="SimHei" charset="-122"/>
                  <a:ea typeface="SimHei" charset="-122"/>
                  <a:cs typeface="SimHei" charset="-122"/>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1039591" y="3050488"/>
                <a:ext cx="543354" cy="369332"/>
              </a:xfrm>
              <a:prstGeom prst="rect">
                <a:avLst/>
              </a:prstGeom>
              <a:blipFill rotWithShape="0">
                <a:blip r:embed="rId15"/>
                <a:stretch>
                  <a:fillRect l="-4494"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6004179" y="3031593"/>
                <a:ext cx="543354"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SimHei" charset="-122"/>
                              <a:cs typeface="SimHei" charset="-122"/>
                            </a:rPr>
                          </m:ctrlPr>
                        </m:sSubPr>
                        <m:e>
                          <m:r>
                            <a:rPr lang="en-US" altLang="zh-CN" sz="2400" b="1" i="1" smtClean="0">
                              <a:latin typeface="Cambria Math" charset="0"/>
                              <a:ea typeface="SimHei" charset="-122"/>
                              <a:cs typeface="SimHei" charset="-122"/>
                            </a:rPr>
                            <m:t>𝑽</m:t>
                          </m:r>
                        </m:e>
                        <m:sub>
                          <m:r>
                            <a:rPr lang="en-US" altLang="zh-CN" sz="2400" b="1" i="1" smtClean="0">
                              <a:latin typeface="Cambria Math" charset="0"/>
                              <a:ea typeface="SimHei" charset="-122"/>
                              <a:cs typeface="SimHei" charset="-122"/>
                            </a:rPr>
                            <m:t>𝑯</m:t>
                          </m:r>
                        </m:sub>
                      </m:sSub>
                    </m:oMath>
                  </m:oMathPara>
                </a14:m>
                <a:endParaRPr lang="zh-CN" altLang="en-US" sz="2400" b="1" dirty="0">
                  <a:latin typeface="SimHei" charset="-122"/>
                  <a:ea typeface="SimHei" charset="-122"/>
                  <a:cs typeface="SimHei" charset="-122"/>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6004179" y="3031593"/>
                <a:ext cx="543354" cy="369332"/>
              </a:xfrm>
              <a:prstGeom prst="rect">
                <a:avLst/>
              </a:prstGeom>
              <a:blipFill rotWithShape="0">
                <a:blip r:embed="rId15"/>
                <a:stretch>
                  <a:fillRect l="-4494" b="-18033"/>
                </a:stretch>
              </a:blipFill>
            </p:spPr>
            <p:txBody>
              <a:bodyPr/>
              <a:lstStyle/>
              <a:p>
                <a:r>
                  <a:rPr lang="zh-CN" altLang="en-US">
                    <a:noFill/>
                  </a:rPr>
                  <a:t> </a:t>
                </a:r>
              </a:p>
            </p:txBody>
          </p:sp>
        </mc:Fallback>
      </mc:AlternateContent>
      <p:sp>
        <p:nvSpPr>
          <p:cNvPr id="59" name="文本框 58"/>
          <p:cNvSpPr txBox="1"/>
          <p:nvPr/>
        </p:nvSpPr>
        <p:spPr>
          <a:xfrm>
            <a:off x="1711310" y="4895993"/>
            <a:ext cx="6364243"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电压的正负取决于载流子的性质！</a:t>
            </a:r>
          </a:p>
        </p:txBody>
      </p:sp>
      <mc:AlternateContent xmlns:mc="http://schemas.openxmlformats.org/markup-compatibility/2006" xmlns:a14="http://schemas.microsoft.com/office/drawing/2010/main">
        <mc:Choice Requires="a14">
          <p:sp>
            <p:nvSpPr>
              <p:cNvPr id="76" name="文本框 75"/>
              <p:cNvSpPr txBox="1"/>
              <p:nvPr/>
            </p:nvSpPr>
            <p:spPr>
              <a:xfrm>
                <a:off x="1887898" y="4397761"/>
                <a:ext cx="1317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𝑽</m:t>
                          </m:r>
                        </m:e>
                        <m:sub>
                          <m:r>
                            <a:rPr lang="en-US" altLang="zh-CN" sz="2800" b="1" i="1" smtClean="0">
                              <a:latin typeface="Cambria Math" charset="0"/>
                              <a:ea typeface="SimHei" charset="-122"/>
                              <a:cs typeface="SimHei" charset="-122"/>
                            </a:rPr>
                            <m:t>𝑯</m:t>
                          </m:r>
                        </m:sub>
                      </m:sSub>
                      <m:r>
                        <a:rPr lang="en-US" altLang="zh-CN" sz="2800" b="1" i="1" smtClean="0">
                          <a:latin typeface="Cambria Math" charset="0"/>
                          <a:ea typeface="SimHei" charset="-122"/>
                          <a:cs typeface="SimHei" charset="-122"/>
                        </a:rPr>
                        <m:t>&gt;</m:t>
                      </m:r>
                      <m:r>
                        <a:rPr lang="en-US" altLang="zh-CN" sz="2800" b="1" i="1" smtClean="0">
                          <a:latin typeface="Cambria Math" charset="0"/>
                          <a:ea typeface="SimHei" charset="-122"/>
                          <a:cs typeface="SimHei" charset="-122"/>
                        </a:rPr>
                        <m:t>𝟎</m:t>
                      </m:r>
                    </m:oMath>
                  </m:oMathPara>
                </a14:m>
                <a:endParaRPr lang="zh-CN" altLang="en-US" sz="2800" b="1" dirty="0">
                  <a:latin typeface="SimHei" charset="-122"/>
                  <a:ea typeface="SimHei" charset="-122"/>
                  <a:cs typeface="SimHei" charset="-122"/>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1887898" y="4397761"/>
                <a:ext cx="1317284" cy="430887"/>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6838419" y="4393601"/>
                <a:ext cx="1317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𝑽</m:t>
                          </m:r>
                        </m:e>
                        <m:sub>
                          <m:r>
                            <a:rPr lang="en-US" altLang="zh-CN" sz="2800" b="1" i="1" smtClean="0">
                              <a:latin typeface="Cambria Math" charset="0"/>
                              <a:ea typeface="SimHei" charset="-122"/>
                              <a:cs typeface="SimHei" charset="-122"/>
                            </a:rPr>
                            <m:t>𝑯</m:t>
                          </m:r>
                        </m:sub>
                      </m:sSub>
                      <m:r>
                        <a:rPr lang="en-US" altLang="zh-CN" sz="2800" b="1" i="1" smtClean="0">
                          <a:latin typeface="Cambria Math" charset="0"/>
                          <a:ea typeface="SimHei" charset="-122"/>
                          <a:cs typeface="SimHei" charset="-122"/>
                        </a:rPr>
                        <m:t>&lt;</m:t>
                      </m:r>
                      <m:r>
                        <a:rPr lang="en-US" altLang="zh-CN" sz="2800" b="1" i="1" smtClean="0">
                          <a:latin typeface="Cambria Math" charset="0"/>
                          <a:ea typeface="SimHei" charset="-122"/>
                          <a:cs typeface="SimHei" charset="-122"/>
                        </a:rPr>
                        <m:t>𝟎</m:t>
                      </m:r>
                    </m:oMath>
                  </m:oMathPara>
                </a14:m>
                <a:endParaRPr lang="zh-CN" altLang="en-US" sz="2800" b="1" dirty="0">
                  <a:latin typeface="SimHei" charset="-122"/>
                  <a:ea typeface="SimHei" charset="-122"/>
                  <a:cs typeface="SimHei" charset="-122"/>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6838419" y="4393601"/>
                <a:ext cx="1317284" cy="430887"/>
              </a:xfrm>
              <a:prstGeom prst="rect">
                <a:avLst/>
              </a:prstGeom>
              <a:blipFill rotWithShape="0">
                <a:blip r:embed="rId17"/>
                <a:stretch>
                  <a:fillRect/>
                </a:stretch>
              </a:blipFill>
            </p:spPr>
            <p:txBody>
              <a:bodyPr/>
              <a:lstStyle/>
              <a:p>
                <a:r>
                  <a:rPr lang="zh-CN" altLang="en-US">
                    <a:noFill/>
                  </a:rPr>
                  <a:t> </a:t>
                </a:r>
              </a:p>
            </p:txBody>
          </p:sp>
        </mc:Fallback>
      </mc:AlternateContent>
      <p:sp>
        <p:nvSpPr>
          <p:cNvPr id="78" name="文本框 77"/>
          <p:cNvSpPr txBox="1"/>
          <p:nvPr/>
        </p:nvSpPr>
        <p:spPr>
          <a:xfrm>
            <a:off x="421706" y="5699868"/>
            <a:ext cx="9456435" cy="584775"/>
          </a:xfrm>
          <a:prstGeom prst="rect">
            <a:avLst/>
          </a:prstGeom>
          <a:noFill/>
        </p:spPr>
        <p:txBody>
          <a:bodyPr wrap="none" rtlCol="0">
            <a:spAutoFit/>
          </a:bodyPr>
          <a:lstStyle/>
          <a:p>
            <a:r>
              <a:rPr lang="en-US" altLang="zh-CN" sz="3200" b="1" dirty="0">
                <a:latin typeface="SimHei" charset="-122"/>
                <a:ea typeface="SimHei" charset="-122"/>
                <a:cs typeface="SimHei" charset="-122"/>
              </a:rPr>
              <a:t>c).</a:t>
            </a:r>
            <a:r>
              <a:rPr lang="zh-CN" altLang="en-US" sz="3200" b="1" dirty="0">
                <a:latin typeface="SimHei" charset="-122"/>
                <a:ea typeface="SimHei" charset="-122"/>
                <a:cs typeface="SimHei" charset="-122"/>
              </a:rPr>
              <a:t>霍尔效应可用于测量磁场以及载流子的浓度等。</a:t>
            </a:r>
          </a:p>
        </p:txBody>
      </p:sp>
    </p:spTree>
    <p:extLst>
      <p:ext uri="{BB962C8B-B14F-4D97-AF65-F5344CB8AC3E}">
        <p14:creationId xmlns:p14="http://schemas.microsoft.com/office/powerpoint/2010/main" val="2300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circle(in)">
                                      <p:cBhvr>
                                        <p:cTn id="17" dur="2000"/>
                                        <p:tgtEl>
                                          <p:spTgt spid="55"/>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par>
                                <p:cTn id="24" presetID="6" presetClass="entr" presetSubtype="16"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circle(in)">
                                      <p:cBhvr>
                                        <p:cTn id="38" dur="2000"/>
                                        <p:tgtEl>
                                          <p:spTgt spid="13"/>
                                        </p:tgtEl>
                                      </p:cBhvr>
                                    </p:animEffect>
                                  </p:childTnLst>
                                </p:cTn>
                              </p:par>
                              <p:par>
                                <p:cTn id="39" presetID="6" presetClass="entr" presetSubtype="16"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circle(in)">
                                      <p:cBhvr>
                                        <p:cTn id="41" dur="2000"/>
                                        <p:tgtEl>
                                          <p:spTgt spid="14"/>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in)">
                                      <p:cBhvr>
                                        <p:cTn id="44" dur="2000"/>
                                        <p:tgtEl>
                                          <p:spTgt spid="1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2000"/>
                                        <p:tgtEl>
                                          <p:spTgt spid="16"/>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circle(in)">
                                      <p:cBhvr>
                                        <p:cTn id="50" dur="2000"/>
                                        <p:tgtEl>
                                          <p:spTgt spid="17"/>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circle(in)">
                                      <p:cBhvr>
                                        <p:cTn id="53" dur="2000"/>
                                        <p:tgtEl>
                                          <p:spTgt spid="18"/>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circle(in)">
                                      <p:cBhvr>
                                        <p:cTn id="56" dur="2000"/>
                                        <p:tgtEl>
                                          <p:spTgt spid="19"/>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circle(in)">
                                      <p:cBhvr>
                                        <p:cTn id="59" dur="2000"/>
                                        <p:tgtEl>
                                          <p:spTgt spid="20"/>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circle(in)">
                                      <p:cBhvr>
                                        <p:cTn id="62" dur="2000"/>
                                        <p:tgtEl>
                                          <p:spTgt spid="21"/>
                                        </p:tgtEl>
                                      </p:cBhvr>
                                    </p:animEffect>
                                  </p:childTnLst>
                                </p:cTn>
                              </p:par>
                              <p:par>
                                <p:cTn id="63" presetID="6" presetClass="entr" presetSubtype="16"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circle(in)">
                                      <p:cBhvr>
                                        <p:cTn id="65" dur="2000"/>
                                        <p:tgtEl>
                                          <p:spTgt spid="22"/>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circle(in)">
                                      <p:cBhvr>
                                        <p:cTn id="68" dur="2000"/>
                                        <p:tgtEl>
                                          <p:spTgt spid="23"/>
                                        </p:tgtEl>
                                      </p:cBhvr>
                                    </p:animEffect>
                                  </p:childTnLst>
                                </p:cTn>
                              </p:par>
                              <p:par>
                                <p:cTn id="69" presetID="6" presetClass="entr" presetSubtype="16"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circle(in)">
                                      <p:cBhvr>
                                        <p:cTn id="71" dur="2000"/>
                                        <p:tgtEl>
                                          <p:spTgt spid="24"/>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circle(in)">
                                      <p:cBhvr>
                                        <p:cTn id="74" dur="2000"/>
                                        <p:tgtEl>
                                          <p:spTgt spid="25"/>
                                        </p:tgtEl>
                                      </p:cBhvr>
                                    </p:animEffect>
                                  </p:childTnLst>
                                </p:cTn>
                              </p:par>
                              <p:par>
                                <p:cTn id="75" presetID="6" presetClass="entr" presetSubtype="16"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circle(in)">
                                      <p:cBhvr>
                                        <p:cTn id="77" dur="2000"/>
                                        <p:tgtEl>
                                          <p:spTgt spid="26"/>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circle(in)">
                                      <p:cBhvr>
                                        <p:cTn id="80" dur="2000"/>
                                        <p:tgtEl>
                                          <p:spTgt spid="27"/>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circle(in)">
                                      <p:cBhvr>
                                        <p:cTn id="83" dur="20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left)">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circle(in)">
                                      <p:cBhvr>
                                        <p:cTn id="93" dur="2000"/>
                                        <p:tgtEl>
                                          <p:spTgt spid="30"/>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circle(in)">
                                      <p:cBhvr>
                                        <p:cTn id="96" dur="2000"/>
                                        <p:tgtEl>
                                          <p:spTgt spid="31"/>
                                        </p:tgtEl>
                                      </p:cBhvr>
                                    </p:animEffect>
                                  </p:childTnLst>
                                </p:cTn>
                              </p:par>
                              <p:par>
                                <p:cTn id="97" presetID="6" presetClass="entr" presetSubtype="16"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circle(in)">
                                      <p:cBhvr>
                                        <p:cTn id="99" dur="2000"/>
                                        <p:tgtEl>
                                          <p:spTgt spid="33"/>
                                        </p:tgtEl>
                                      </p:cBhvr>
                                    </p:animEffect>
                                  </p:childTnLst>
                                </p:cTn>
                              </p:par>
                              <p:par>
                                <p:cTn id="100" presetID="6" presetClass="entr" presetSubtype="16"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circle(in)">
                                      <p:cBhvr>
                                        <p:cTn id="102" dur="2000"/>
                                        <p:tgtEl>
                                          <p:spTgt spid="32"/>
                                        </p:tgtEl>
                                      </p:cBhvr>
                                    </p:animEffect>
                                  </p:childTnLst>
                                </p:cTn>
                              </p:par>
                              <p:par>
                                <p:cTn id="103" presetID="6" presetClass="entr" presetSubtype="16"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circle(in)">
                                      <p:cBhvr>
                                        <p:cTn id="105" dur="2000"/>
                                        <p:tgtEl>
                                          <p:spTgt spid="28"/>
                                        </p:tgtEl>
                                      </p:cBhvr>
                                    </p:animEffect>
                                  </p:childTnLst>
                                </p:cTn>
                              </p:par>
                              <p:par>
                                <p:cTn id="106" presetID="6" presetClass="entr" presetSubtype="16"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circle(in)">
                                      <p:cBhvr>
                                        <p:cTn id="108" dur="2000"/>
                                        <p:tgtEl>
                                          <p:spTgt spid="2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right)">
                                      <p:cBhvr>
                                        <p:cTn id="113" dur="500"/>
                                        <p:tgtEl>
                                          <p:spTgt spid="49"/>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right)">
                                      <p:cBhvr>
                                        <p:cTn id="116" dur="500"/>
                                        <p:tgtEl>
                                          <p:spTgt spid="53"/>
                                        </p:tgtEl>
                                      </p:cBhvr>
                                    </p:animEffect>
                                  </p:childTnLst>
                                </p:cTn>
                              </p:par>
                              <p:par>
                                <p:cTn id="117" presetID="22" presetClass="entr" presetSubtype="2" fill="hold"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right)">
                                      <p:cBhvr>
                                        <p:cTn id="119" dur="500"/>
                                        <p:tgtEl>
                                          <p:spTgt spid="35"/>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right)">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down)">
                                      <p:cBhvr>
                                        <p:cTn id="127" dur="500"/>
                                        <p:tgtEl>
                                          <p:spTgt spid="4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wipe(down)">
                                      <p:cBhvr>
                                        <p:cTn id="130" dur="500"/>
                                        <p:tgtEl>
                                          <p:spTgt spid="44"/>
                                        </p:tgtEl>
                                      </p:cBhvr>
                                    </p:animEffect>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grpId="0" nodeType="click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circle(in)">
                                      <p:cBhvr>
                                        <p:cTn id="135" dur="2000"/>
                                        <p:tgtEl>
                                          <p:spTgt spid="38"/>
                                        </p:tgtEl>
                                      </p:cBhvr>
                                    </p:animEffect>
                                  </p:childTnLst>
                                </p:cTn>
                              </p:par>
                              <p:par>
                                <p:cTn id="136" presetID="6" presetClass="entr" presetSubtype="16"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circle(in)">
                                      <p:cBhvr>
                                        <p:cTn id="138" dur="2000"/>
                                        <p:tgtEl>
                                          <p:spTgt spid="40"/>
                                        </p:tgtEl>
                                      </p:cBhvr>
                                    </p:animEffect>
                                  </p:childTnLst>
                                </p:cTn>
                              </p:par>
                              <p:par>
                                <p:cTn id="139" presetID="6" presetClass="entr" presetSubtype="16" fill="hold" grpId="0" nodeType="with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circle(in)">
                                      <p:cBhvr>
                                        <p:cTn id="141" dur="2000"/>
                                        <p:tgtEl>
                                          <p:spTgt spid="42"/>
                                        </p:tgtEl>
                                      </p:cBhvr>
                                    </p:animEffect>
                                  </p:childTnLst>
                                </p:cTn>
                              </p:par>
                              <p:par>
                                <p:cTn id="142" presetID="6" presetClass="entr" presetSubtype="16" fill="hold" grpId="0" nodeType="withEffect">
                                  <p:stCondLst>
                                    <p:cond delay="0"/>
                                  </p:stCondLst>
                                  <p:childTnLst>
                                    <p:set>
                                      <p:cBhvr>
                                        <p:cTn id="143" dur="1" fill="hold">
                                          <p:stCondLst>
                                            <p:cond delay="0"/>
                                          </p:stCondLst>
                                        </p:cTn>
                                        <p:tgtEl>
                                          <p:spTgt spid="41"/>
                                        </p:tgtEl>
                                        <p:attrNameLst>
                                          <p:attrName>style.visibility</p:attrName>
                                        </p:attrNameLst>
                                      </p:cBhvr>
                                      <p:to>
                                        <p:strVal val="visible"/>
                                      </p:to>
                                    </p:set>
                                    <p:animEffect transition="in" filter="circle(in)">
                                      <p:cBhvr>
                                        <p:cTn id="144" dur="2000"/>
                                        <p:tgtEl>
                                          <p:spTgt spid="41"/>
                                        </p:tgtEl>
                                      </p:cBhvr>
                                    </p:animEffect>
                                  </p:childTnLst>
                                </p:cTn>
                              </p:par>
                              <p:par>
                                <p:cTn id="145" presetID="6"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circle(in)">
                                      <p:cBhvr>
                                        <p:cTn id="147" dur="2000"/>
                                        <p:tgtEl>
                                          <p:spTgt spid="39"/>
                                        </p:tgtEl>
                                      </p:cBhvr>
                                    </p:animEffect>
                                  </p:childTnLst>
                                </p:cTn>
                              </p:par>
                              <p:par>
                                <p:cTn id="148" presetID="6"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circle(in)">
                                      <p:cBhvr>
                                        <p:cTn id="150" dur="20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wipe(down)">
                                      <p:cBhvr>
                                        <p:cTn id="155" dur="500"/>
                                        <p:tgtEl>
                                          <p:spTgt spid="45"/>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down)">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nodeType="click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wipe(up)">
                                      <p:cBhvr>
                                        <p:cTn id="163" dur="500"/>
                                        <p:tgtEl>
                                          <p:spTgt spid="47"/>
                                        </p:tgtEl>
                                      </p:cBhvr>
                                    </p:animEffect>
                                  </p:childTnLst>
                                </p:cTn>
                              </p:par>
                              <p:par>
                                <p:cTn id="164" presetID="22" presetClass="entr" presetSubtype="1" fill="hold" grpId="0"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wipe(up)">
                                      <p:cBhvr>
                                        <p:cTn id="166" dur="500"/>
                                        <p:tgtEl>
                                          <p:spTgt spid="48"/>
                                        </p:tgtEl>
                                      </p:cBhvr>
                                    </p:animEffect>
                                  </p:childTnLst>
                                </p:cTn>
                              </p:par>
                            </p:childTnLst>
                          </p:cTn>
                        </p:par>
                      </p:childTnLst>
                    </p:cTn>
                  </p:par>
                  <p:par>
                    <p:cTn id="167" fill="hold">
                      <p:stCondLst>
                        <p:cond delay="indefinite"/>
                      </p:stCondLst>
                      <p:childTnLst>
                        <p:par>
                          <p:cTn id="168" fill="hold">
                            <p:stCondLst>
                              <p:cond delay="0"/>
                            </p:stCondLst>
                            <p:childTnLst>
                              <p:par>
                                <p:cTn id="169" presetID="6" presetClass="entr" presetSubtype="16" fill="hold" grpId="0" nodeType="clickEffect">
                                  <p:stCondLst>
                                    <p:cond delay="0"/>
                                  </p:stCondLst>
                                  <p:childTnLst>
                                    <p:set>
                                      <p:cBhvr>
                                        <p:cTn id="170" dur="1" fill="hold">
                                          <p:stCondLst>
                                            <p:cond delay="0"/>
                                          </p:stCondLst>
                                        </p:cTn>
                                        <p:tgtEl>
                                          <p:spTgt spid="57"/>
                                        </p:tgtEl>
                                        <p:attrNameLst>
                                          <p:attrName>style.visibility</p:attrName>
                                        </p:attrNameLst>
                                      </p:cBhvr>
                                      <p:to>
                                        <p:strVal val="visible"/>
                                      </p:to>
                                    </p:set>
                                    <p:animEffect transition="in" filter="circle(in)">
                                      <p:cBhvr>
                                        <p:cTn id="171" dur="2000"/>
                                        <p:tgtEl>
                                          <p:spTgt spid="57"/>
                                        </p:tgtEl>
                                      </p:cBhvr>
                                    </p:animEffect>
                                  </p:childTnLst>
                                </p:cTn>
                              </p:par>
                              <p:par>
                                <p:cTn id="172" presetID="6" presetClass="entr" presetSubtype="16" fill="hold" grpId="0" nodeType="withEffect">
                                  <p:stCondLst>
                                    <p:cond delay="0"/>
                                  </p:stCondLst>
                                  <p:childTnLst>
                                    <p:set>
                                      <p:cBhvr>
                                        <p:cTn id="173" dur="1" fill="hold">
                                          <p:stCondLst>
                                            <p:cond delay="0"/>
                                          </p:stCondLst>
                                        </p:cTn>
                                        <p:tgtEl>
                                          <p:spTgt spid="58"/>
                                        </p:tgtEl>
                                        <p:attrNameLst>
                                          <p:attrName>style.visibility</p:attrName>
                                        </p:attrNameLst>
                                      </p:cBhvr>
                                      <p:to>
                                        <p:strVal val="visible"/>
                                      </p:to>
                                    </p:set>
                                    <p:animEffect transition="in" filter="circle(in)">
                                      <p:cBhvr>
                                        <p:cTn id="174" dur="2000"/>
                                        <p:tgtEl>
                                          <p:spTgt spid="58"/>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77"/>
                                        </p:tgtEl>
                                        <p:attrNameLst>
                                          <p:attrName>style.visibility</p:attrName>
                                        </p:attrNameLst>
                                      </p:cBhvr>
                                      <p:to>
                                        <p:strVal val="visible"/>
                                      </p:to>
                                    </p:set>
                                    <p:animEffect transition="in" filter="wipe(left)">
                                      <p:cBhvr>
                                        <p:cTn id="179" dur="500"/>
                                        <p:tgtEl>
                                          <p:spTgt spid="77"/>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wipe(left)">
                                      <p:cBhvr>
                                        <p:cTn id="184" dur="500"/>
                                        <p:tgtEl>
                                          <p:spTgt spid="59"/>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5" grpId="0" animBg="1"/>
      <p:bldP spid="2" grpId="0"/>
      <p:bldP spid="3" grpId="0"/>
      <p:bldP spid="4" grpId="0" animBg="1"/>
      <p:bldP spid="10" grpId="0"/>
      <p:bldP spid="11" grpId="0"/>
      <p:bldP spid="12" grpId="0" animBg="1"/>
      <p:bldP spid="13" grpId="0" animBg="1"/>
      <p:bldP spid="15" grpId="0"/>
      <p:bldP spid="16" grpId="0" animBg="1"/>
      <p:bldP spid="17" grpId="0" animBg="1"/>
      <p:bldP spid="18" grpId="0" animBg="1"/>
      <p:bldP spid="19" grpId="0" animBg="1"/>
      <p:bldP spid="20" grpId="0" animBg="1"/>
      <p:bldP spid="21" grpId="0" animBg="1"/>
      <p:bldP spid="23" grpId="0"/>
      <p:bldP spid="25" grpId="0"/>
      <p:bldP spid="27" grpId="0"/>
      <p:bldP spid="29" grpId="0" animBg="1"/>
      <p:bldP spid="31" grpId="0"/>
      <p:bldP spid="32" grpId="0"/>
      <p:bldP spid="33" grpId="0" animBg="1"/>
      <p:bldP spid="36" grpId="0"/>
      <p:bldP spid="37" grpId="0" animBg="1"/>
      <p:bldP spid="38" grpId="0" animBg="1"/>
      <p:bldP spid="39" grpId="0" animBg="1"/>
      <p:bldP spid="40" grpId="0" animBg="1"/>
      <p:bldP spid="41" grpId="0" animBg="1"/>
      <p:bldP spid="42" grpId="0" animBg="1"/>
      <p:bldP spid="44" grpId="0"/>
      <p:bldP spid="46" grpId="0"/>
      <p:bldP spid="48" grpId="0"/>
      <p:bldP spid="49" grpId="0" animBg="1"/>
      <p:bldP spid="53" grpId="0" animBg="1"/>
      <p:bldP spid="56" grpId="0" animBg="1"/>
      <p:bldP spid="58" grpId="0" animBg="1"/>
      <p:bldP spid="59" grpId="0"/>
      <p:bldP spid="76" grpId="0"/>
      <p:bldP spid="77" grpId="0"/>
      <p:bldP spid="7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711" y="3224925"/>
            <a:ext cx="5249467" cy="3374658"/>
          </a:xfrm>
          <a:prstGeom prst="rect">
            <a:avLst/>
          </a:prstGeom>
        </p:spPr>
      </p:pic>
      <p:sp>
        <p:nvSpPr>
          <p:cNvPr id="60" name="文本框 59"/>
          <p:cNvSpPr txBox="1"/>
          <p:nvPr/>
        </p:nvSpPr>
        <p:spPr>
          <a:xfrm>
            <a:off x="1289432" y="160604"/>
            <a:ext cx="348044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整数量子霍尔效应</a:t>
            </a:r>
          </a:p>
        </p:txBody>
      </p:sp>
      <p:grpSp>
        <p:nvGrpSpPr>
          <p:cNvPr id="10" name="Group 73"/>
          <p:cNvGrpSpPr>
            <a:grpSpLocks/>
          </p:cNvGrpSpPr>
          <p:nvPr/>
        </p:nvGrpSpPr>
        <p:grpSpPr bwMode="auto">
          <a:xfrm>
            <a:off x="267643" y="891607"/>
            <a:ext cx="4502229" cy="2190100"/>
            <a:chOff x="437" y="1096"/>
            <a:chExt cx="4998" cy="906"/>
          </a:xfrm>
        </p:grpSpPr>
        <p:sp>
          <p:nvSpPr>
            <p:cNvPr id="11" name="Rectangle 67"/>
            <p:cNvSpPr>
              <a:spLocks noChangeArrowheads="1"/>
            </p:cNvSpPr>
            <p:nvPr/>
          </p:nvSpPr>
          <p:spPr bwMode="auto">
            <a:xfrm>
              <a:off x="469" y="1096"/>
              <a:ext cx="394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a:latin typeface="Times New Roman" panose="02020603050405020304" pitchFamily="18" charset="0"/>
                </a:rPr>
                <a:t>冯克利青</a:t>
              </a:r>
              <a:r>
                <a:rPr lang="en-US" altLang="zh-CN" sz="2800" b="1" dirty="0">
                  <a:solidFill>
                    <a:srgbClr val="FF0000"/>
                  </a:solidFill>
                  <a:latin typeface="Times New Roman" panose="02020603050405020304" pitchFamily="18" charset="0"/>
                </a:rPr>
                <a:t>(Klitzing) </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1980</a:t>
              </a:r>
              <a:r>
                <a:rPr lang="zh-CN" altLang="en-US" sz="2800" b="1" dirty="0">
                  <a:latin typeface="Times New Roman" panose="02020603050405020304" pitchFamily="18" charset="0"/>
                </a:rPr>
                <a:t>）</a:t>
              </a:r>
            </a:p>
          </p:txBody>
        </p:sp>
        <p:sp>
          <p:nvSpPr>
            <p:cNvPr id="12" name="Text Box 68"/>
            <p:cNvSpPr txBox="1">
              <a:spLocks noChangeArrowheads="1"/>
            </p:cNvSpPr>
            <p:nvPr/>
          </p:nvSpPr>
          <p:spPr bwMode="auto">
            <a:xfrm>
              <a:off x="437" y="1322"/>
              <a:ext cx="499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FontTx/>
                <a:buNone/>
              </a:pPr>
              <a:r>
                <a:rPr lang="zh-CN" altLang="en-US" sz="2800" b="1" dirty="0">
                  <a:solidFill>
                    <a:srgbClr val="FF0000"/>
                  </a:solidFill>
                  <a:latin typeface="Times New Roman" panose="02020603050405020304" pitchFamily="18" charset="0"/>
                </a:rPr>
                <a:t>用电场使电子局限于半导体表面，形成二维电子气 。低温</a:t>
              </a:r>
              <a:r>
                <a:rPr lang="en-US" altLang="zh-CN" sz="2800" b="1" dirty="0">
                  <a:solidFill>
                    <a:srgbClr val="FF0000"/>
                  </a:solidFill>
                  <a:latin typeface="Times New Roman" panose="02020603050405020304" pitchFamily="18" charset="0"/>
                </a:rPr>
                <a:t>(~K), </a:t>
              </a:r>
              <a:r>
                <a:rPr lang="zh-CN" altLang="zh-CN" sz="2800" b="1" dirty="0">
                  <a:solidFill>
                    <a:srgbClr val="FF0000"/>
                  </a:solidFill>
                  <a:latin typeface="Times New Roman" panose="02020603050405020304" pitchFamily="18" charset="0"/>
                </a:rPr>
                <a:t>强磁场</a:t>
              </a:r>
              <a:r>
                <a:rPr lang="en-US" altLang="zh-CN" sz="2800" b="1" dirty="0">
                  <a:solidFill>
                    <a:srgbClr val="FF0000"/>
                  </a:solidFill>
                  <a:latin typeface="Times New Roman" panose="02020603050405020304" pitchFamily="18" charset="0"/>
                </a:rPr>
                <a:t>(~10T)</a:t>
              </a:r>
              <a:endParaRPr lang="zh-CN" altLang="en-US" sz="2800" b="1" dirty="0">
                <a:solidFill>
                  <a:srgbClr val="FF0000"/>
                </a:solidFill>
                <a:latin typeface="Times New Roman" panose="02020603050405020304" pitchFamily="18" charset="0"/>
              </a:endParaRPr>
            </a:p>
          </p:txBody>
        </p:sp>
      </p:grpSp>
      <p:grpSp>
        <p:nvGrpSpPr>
          <p:cNvPr id="13" name="Group 74"/>
          <p:cNvGrpSpPr>
            <a:grpSpLocks/>
          </p:cNvGrpSpPr>
          <p:nvPr/>
        </p:nvGrpSpPr>
        <p:grpSpPr bwMode="auto">
          <a:xfrm>
            <a:off x="5092632" y="639473"/>
            <a:ext cx="3948113" cy="2576513"/>
            <a:chOff x="189" y="2540"/>
            <a:chExt cx="2487" cy="1623"/>
          </a:xfrm>
        </p:grpSpPr>
        <p:graphicFrame>
          <p:nvGraphicFramePr>
            <p:cNvPr id="14" name="Object 2"/>
            <p:cNvGraphicFramePr>
              <a:graphicFrameLocks noChangeAspect="1"/>
            </p:cNvGraphicFramePr>
            <p:nvPr>
              <p:extLst>
                <p:ext uri="{D42A27DB-BD31-4B8C-83A1-F6EECF244321}">
                  <p14:modId xmlns:p14="http://schemas.microsoft.com/office/powerpoint/2010/main" val="1353507408"/>
                </p:ext>
              </p:extLst>
            </p:nvPr>
          </p:nvGraphicFramePr>
          <p:xfrm>
            <a:off x="189" y="2863"/>
            <a:ext cx="2487" cy="1300"/>
          </p:xfrm>
          <a:graphic>
            <a:graphicData uri="http://schemas.openxmlformats.org/presentationml/2006/ole">
              <mc:AlternateContent xmlns:mc="http://schemas.openxmlformats.org/markup-compatibility/2006">
                <mc:Choice xmlns:v="urn:schemas-microsoft-com:vml" Requires="v">
                  <p:oleObj name="Equation" r:id="rId4" imgW="2184400" imgH="1143000" progId="Equation.DSMT4">
                    <p:embed/>
                  </p:oleObj>
                </mc:Choice>
                <mc:Fallback>
                  <p:oleObj name="Equation" r:id="rId4" imgW="2184400" imgH="1143000" progId="Equation.DSMT4">
                    <p:embed/>
                    <p:pic>
                      <p:nvPicPr>
                        <p:cNvPr id="5735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 y="2863"/>
                          <a:ext cx="2487" cy="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71"/>
            <p:cNvSpPr>
              <a:spLocks noChangeArrowheads="1"/>
            </p:cNvSpPr>
            <p:nvPr/>
          </p:nvSpPr>
          <p:spPr bwMode="auto">
            <a:xfrm>
              <a:off x="189" y="2540"/>
              <a:ext cx="24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a:solidFill>
                    <a:srgbClr val="0000FF"/>
                  </a:solidFill>
                  <a:latin typeface="Times New Roman" panose="02020603050405020304" pitchFamily="18" charset="0"/>
                </a:rPr>
                <a:t>霍尔电阻量子化：</a:t>
              </a:r>
            </a:p>
          </p:txBody>
        </p:sp>
      </p:grpSp>
      <p:sp>
        <p:nvSpPr>
          <p:cNvPr id="16" name="Rectangle 14"/>
          <p:cNvSpPr>
            <a:spLocks noChangeArrowheads="1"/>
          </p:cNvSpPr>
          <p:nvPr/>
        </p:nvSpPr>
        <p:spPr bwMode="auto">
          <a:xfrm>
            <a:off x="8449572" y="5420495"/>
            <a:ext cx="374242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800" b="1" i="1" dirty="0">
                <a:latin typeface="Times New Roman" panose="02020603050405020304" pitchFamily="18" charset="0"/>
              </a:rPr>
              <a:t>"for the discovery of the quantized Hall effect"</a:t>
            </a:r>
            <a:endParaRPr lang="zh-CN" altLang="en-US" sz="2800" b="1" dirty="0">
              <a:latin typeface="Times New Roman" panose="02020603050405020304" pitchFamily="18" charset="0"/>
            </a:endParaRPr>
          </a:p>
        </p:txBody>
      </p:sp>
      <p:grpSp>
        <p:nvGrpSpPr>
          <p:cNvPr id="17" name="Group 16"/>
          <p:cNvGrpSpPr>
            <a:grpSpLocks/>
          </p:cNvGrpSpPr>
          <p:nvPr/>
        </p:nvGrpSpPr>
        <p:grpSpPr bwMode="auto">
          <a:xfrm>
            <a:off x="8882496" y="1202635"/>
            <a:ext cx="2915699" cy="4121070"/>
            <a:chOff x="5748085" y="778934"/>
            <a:chExt cx="3057247" cy="4424387"/>
          </a:xfrm>
        </p:grpSpPr>
        <p:pic>
          <p:nvPicPr>
            <p:cNvPr id="18" name="Picture 3" descr="d:\My Documents\klitz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417" y="778934"/>
              <a:ext cx="2384691" cy="334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3"/>
            <p:cNvSpPr>
              <a:spLocks noChangeArrowheads="1"/>
            </p:cNvSpPr>
            <p:nvPr/>
          </p:nvSpPr>
          <p:spPr bwMode="auto">
            <a:xfrm>
              <a:off x="5748085" y="4138409"/>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Klaus von Klitzing</a:t>
              </a:r>
            </a:p>
          </p:txBody>
        </p:sp>
        <p:sp>
          <p:nvSpPr>
            <p:cNvPr id="20" name="Rectangle 15"/>
            <p:cNvSpPr>
              <a:spLocks noChangeArrowheads="1"/>
            </p:cNvSpPr>
            <p:nvPr/>
          </p:nvSpPr>
          <p:spPr bwMode="auto">
            <a:xfrm>
              <a:off x="5859904" y="4680101"/>
              <a:ext cx="277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993300"/>
                  </a:solidFill>
                  <a:latin typeface="Times New Roman" panose="02020603050405020304" pitchFamily="18" charset="0"/>
                </a:rPr>
                <a:t>1985 Nobel Prize</a:t>
              </a:r>
              <a:endParaRPr lang="zh-CN" altLang="en-US" sz="2800">
                <a:latin typeface="Times New Roman" panose="02020603050405020304" pitchFamily="18" charset="0"/>
              </a:endParaRPr>
            </a:p>
          </p:txBody>
        </p:sp>
      </p:grpSp>
    </p:spTree>
    <p:extLst>
      <p:ext uri="{BB962C8B-B14F-4D97-AF65-F5344CB8AC3E}">
        <p14:creationId xmlns:p14="http://schemas.microsoft.com/office/powerpoint/2010/main" val="6426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11" y="1431177"/>
            <a:ext cx="5222847" cy="3955832"/>
          </a:xfrm>
          <a:prstGeom prst="rect">
            <a:avLst/>
          </a:prstGeom>
        </p:spPr>
      </p:pic>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31177"/>
            <a:ext cx="5421585" cy="3687475"/>
          </a:xfrm>
          <a:prstGeom prst="rect">
            <a:avLst/>
          </a:prstGeom>
        </p:spPr>
      </p:pic>
      <p:sp>
        <p:nvSpPr>
          <p:cNvPr id="8" name="文本框 7"/>
          <p:cNvSpPr txBox="1"/>
          <p:nvPr/>
        </p:nvSpPr>
        <p:spPr>
          <a:xfrm>
            <a:off x="3899038" y="279871"/>
            <a:ext cx="348044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分数量子霍尔效应</a:t>
            </a:r>
          </a:p>
        </p:txBody>
      </p:sp>
    </p:spTree>
    <p:extLst>
      <p:ext uri="{BB962C8B-B14F-4D97-AF65-F5344CB8AC3E}">
        <p14:creationId xmlns:p14="http://schemas.microsoft.com/office/powerpoint/2010/main" val="14613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372964" y="336747"/>
            <a:ext cx="3467616"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拓扑物理学的发展</a:t>
            </a:r>
          </a:p>
        </p:txBody>
      </p:sp>
      <p:pic>
        <p:nvPicPr>
          <p:cNvPr id="34" name="图片 33"/>
          <p:cNvPicPr>
            <a:picLocks noChangeAspect="1"/>
          </p:cNvPicPr>
          <p:nvPr/>
        </p:nvPicPr>
        <p:blipFill>
          <a:blip r:embed="rId2"/>
          <a:stretch>
            <a:fillRect/>
          </a:stretch>
        </p:blipFill>
        <p:spPr>
          <a:xfrm>
            <a:off x="5299749" y="1308113"/>
            <a:ext cx="5348959" cy="4287829"/>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20" y="1493308"/>
            <a:ext cx="3459155" cy="3587978"/>
          </a:xfrm>
          <a:prstGeom prst="rect">
            <a:avLst/>
          </a:prstGeom>
        </p:spPr>
      </p:pic>
      <p:sp>
        <p:nvSpPr>
          <p:cNvPr id="8" name="文本框 7"/>
          <p:cNvSpPr txBox="1"/>
          <p:nvPr/>
        </p:nvSpPr>
        <p:spPr>
          <a:xfrm>
            <a:off x="1245513" y="332369"/>
            <a:ext cx="3467616" cy="584775"/>
          </a:xfrm>
          <a:prstGeom prst="rect">
            <a:avLst/>
          </a:prstGeom>
          <a:noFill/>
        </p:spPr>
        <p:txBody>
          <a:bodyPr wrap="none" rtlCol="0">
            <a:spAutoFit/>
          </a:bodyPr>
          <a:lstStyle/>
          <a:p>
            <a:r>
              <a:rPr lang="zh-CN" altLang="en-US" sz="3200" b="1" dirty="0">
                <a:latin typeface="SimHei" charset="-122"/>
                <a:ea typeface="SimHei" charset="-122"/>
                <a:cs typeface="SimHei" charset="-122"/>
              </a:rPr>
              <a:t>反常量子霍尔效应</a:t>
            </a:r>
          </a:p>
        </p:txBody>
      </p:sp>
    </p:spTree>
    <p:extLst>
      <p:ext uri="{BB962C8B-B14F-4D97-AF65-F5344CB8AC3E}">
        <p14:creationId xmlns:p14="http://schemas.microsoft.com/office/powerpoint/2010/main" val="89548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箭头连接符 14"/>
          <p:cNvCxnSpPr/>
          <p:nvPr/>
        </p:nvCxnSpPr>
        <p:spPr>
          <a:xfrm flipV="1">
            <a:off x="9831965" y="2950366"/>
            <a:ext cx="612000" cy="61200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1706" y="349446"/>
            <a:ext cx="4717958"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3</a:t>
            </a:r>
            <a:r>
              <a:rPr lang="zh-CN" altLang="en-US" sz="3200" b="1" dirty="0">
                <a:solidFill>
                  <a:srgbClr val="7030A0"/>
                </a:solidFill>
                <a:latin typeface="SimHei" charset="-122"/>
                <a:ea typeface="SimHei" charset="-122"/>
                <a:cs typeface="SimHei" charset="-122"/>
              </a:rPr>
              <a:t> 磁场对载流导线的作用</a:t>
            </a:r>
          </a:p>
        </p:txBody>
      </p:sp>
      <p:sp>
        <p:nvSpPr>
          <p:cNvPr id="3" name="文本框 2"/>
          <p:cNvSpPr txBox="1"/>
          <p:nvPr/>
        </p:nvSpPr>
        <p:spPr>
          <a:xfrm>
            <a:off x="421706" y="1173374"/>
            <a:ext cx="2452916" cy="584775"/>
          </a:xfrm>
          <a:prstGeom prst="rect">
            <a:avLst/>
          </a:prstGeom>
          <a:noFill/>
        </p:spPr>
        <p:txBody>
          <a:bodyPr wrap="none" rtlCol="0">
            <a:spAutoFit/>
          </a:bodyPr>
          <a:lstStyle/>
          <a:p>
            <a:r>
              <a:rPr lang="en-US" altLang="zh-CN" sz="3200" b="1" dirty="0">
                <a:latin typeface="SimHei" charset="-122"/>
                <a:ea typeface="SimHei" charset="-122"/>
                <a:cs typeface="SimHei" charset="-122"/>
              </a:rPr>
              <a:t>a).</a:t>
            </a:r>
            <a:r>
              <a:rPr lang="zh-CN" altLang="en-US" sz="3200" b="1" dirty="0">
                <a:latin typeface="SimHei" charset="-122"/>
                <a:ea typeface="SimHei" charset="-122"/>
                <a:cs typeface="SimHei" charset="-122"/>
              </a:rPr>
              <a:t>安培力：</a:t>
            </a:r>
          </a:p>
        </p:txBody>
      </p:sp>
      <p:sp>
        <p:nvSpPr>
          <p:cNvPr id="4" name="文本框 3"/>
          <p:cNvSpPr txBox="1"/>
          <p:nvPr/>
        </p:nvSpPr>
        <p:spPr>
          <a:xfrm>
            <a:off x="2754599" y="978697"/>
            <a:ext cx="3480440" cy="1077218"/>
          </a:xfrm>
          <a:prstGeom prst="rect">
            <a:avLst/>
          </a:prstGeom>
          <a:noFill/>
          <a:ln w="38100">
            <a:solidFill>
              <a:srgbClr val="0000FF"/>
            </a:solidFill>
          </a:ln>
        </p:spPr>
        <p:txBody>
          <a:bodyPr wrap="none" rtlCol="0">
            <a:spAutoFit/>
          </a:bodyPr>
          <a:lstStyle/>
          <a:p>
            <a:r>
              <a:rPr lang="zh-CN" altLang="en-US" sz="3200" b="1" dirty="0">
                <a:latin typeface="SimHei" charset="-122"/>
                <a:ea typeface="SimHei" charset="-122"/>
                <a:cs typeface="SimHei" charset="-122"/>
              </a:rPr>
              <a:t>载流导体在外磁场</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中受到的磁场力</a:t>
            </a:r>
          </a:p>
        </p:txBody>
      </p:sp>
      <p:sp>
        <p:nvSpPr>
          <p:cNvPr id="5" name="文本框 4"/>
          <p:cNvSpPr txBox="1"/>
          <p:nvPr/>
        </p:nvSpPr>
        <p:spPr>
          <a:xfrm>
            <a:off x="7591616" y="980387"/>
            <a:ext cx="3068469" cy="1077218"/>
          </a:xfrm>
          <a:prstGeom prst="rect">
            <a:avLst/>
          </a:prstGeom>
          <a:noFill/>
          <a:ln w="38100">
            <a:solidFill>
              <a:srgbClr val="0000FF"/>
            </a:solidFill>
          </a:ln>
        </p:spPr>
        <p:txBody>
          <a:bodyPr wrap="none" rtlCol="0">
            <a:spAutoFit/>
          </a:bodyPr>
          <a:lstStyle/>
          <a:p>
            <a:r>
              <a:rPr lang="zh-CN" altLang="en-US" sz="3200" b="1" dirty="0">
                <a:latin typeface="SimHei" charset="-122"/>
                <a:ea typeface="SimHei" charset="-122"/>
                <a:cs typeface="SimHei" charset="-122"/>
              </a:rPr>
              <a:t>各电流元所受的</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磁场力的矢量和</a:t>
            </a:r>
          </a:p>
        </p:txBody>
      </p:sp>
      <p:sp>
        <p:nvSpPr>
          <p:cNvPr id="6" name="等号 5"/>
          <p:cNvSpPr/>
          <p:nvPr/>
        </p:nvSpPr>
        <p:spPr>
          <a:xfrm>
            <a:off x="6471844" y="1257053"/>
            <a:ext cx="913694" cy="520505"/>
          </a:xfrm>
          <a:prstGeom prst="mathEqual">
            <a:avLst>
              <a:gd name="adj1" fmla="val 26223"/>
              <a:gd name="adj2" fmla="val 22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sp>
        <p:nvSpPr>
          <p:cNvPr id="7" name="文本框 6"/>
          <p:cNvSpPr txBox="1"/>
          <p:nvPr/>
        </p:nvSpPr>
        <p:spPr>
          <a:xfrm>
            <a:off x="421706" y="2109117"/>
            <a:ext cx="7192995" cy="584775"/>
          </a:xfrm>
          <a:prstGeom prst="rect">
            <a:avLst/>
          </a:prstGeom>
          <a:noFill/>
        </p:spPr>
        <p:txBody>
          <a:bodyPr wrap="none" rtlCol="0">
            <a:spAutoFit/>
          </a:bodyPr>
          <a:lstStyle/>
          <a:p>
            <a:r>
              <a:rPr lang="en-US" altLang="zh-CN" sz="3200" b="1" dirty="0">
                <a:latin typeface="SimHei" charset="-122"/>
                <a:ea typeface="SimHei" charset="-122"/>
                <a:cs typeface="SimHei" charset="-122"/>
              </a:rPr>
              <a:t>b).</a:t>
            </a:r>
            <a:r>
              <a:rPr lang="zh-CN" altLang="en-US" sz="3200" b="1" dirty="0">
                <a:latin typeface="SimHei" charset="-122"/>
                <a:ea typeface="SimHei" charset="-122"/>
                <a:cs typeface="SimHei" charset="-122"/>
              </a:rPr>
              <a:t>安培定律：电流元所受的磁场力为</a:t>
            </a:r>
          </a:p>
        </p:txBody>
      </p:sp>
      <mc:AlternateContent xmlns:mc="http://schemas.openxmlformats.org/markup-compatibility/2006" xmlns:a14="http://schemas.microsoft.com/office/drawing/2010/main">
        <mc:Choice Requires="a14">
          <p:sp>
            <p:nvSpPr>
              <p:cNvPr id="8" name="文本框 7"/>
              <p:cNvSpPr txBox="1"/>
              <p:nvPr/>
            </p:nvSpPr>
            <p:spPr>
              <a:xfrm>
                <a:off x="7385532" y="2151840"/>
                <a:ext cx="2467406" cy="565348"/>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𝑑</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𝐼𝑑</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𝒍</m:t>
                          </m:r>
                        </m:e>
                      </m:acc>
                      <m:r>
                        <a:rPr lang="en-US" altLang="zh-CN" sz="3200" b="0" i="1" smtClean="0">
                          <a:latin typeface="Cambria Math" charset="0"/>
                          <a:ea typeface="SimHei" charset="-122"/>
                          <a:cs typeface="SimHei" charset="-122"/>
                        </a:rPr>
                        <m:t>×</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𝑩</m:t>
                          </m:r>
                        </m:e>
                      </m:acc>
                    </m:oMath>
                  </m:oMathPara>
                </a14:m>
                <a:endParaRPr lang="zh-CN" altLang="en-US" sz="3200" dirty="0">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385532" y="2151840"/>
                <a:ext cx="2467406" cy="565348"/>
              </a:xfrm>
              <a:prstGeom prst="rect">
                <a:avLst/>
              </a:prstGeom>
              <a:blipFill rotWithShape="0">
                <a:blip r:embed="rId2"/>
                <a:stretch>
                  <a:fillRect/>
                </a:stretch>
              </a:blipFill>
              <a:ln w="38100">
                <a:solidFill>
                  <a:srgbClr val="FF0000"/>
                </a:solidFill>
              </a:ln>
            </p:spPr>
            <p:txBody>
              <a:bodyPr/>
              <a:lstStyle/>
              <a:p>
                <a:r>
                  <a:rPr lang="zh-CN" altLang="en-US">
                    <a:noFill/>
                  </a:rPr>
                  <a:t> </a:t>
                </a:r>
              </a:p>
            </p:txBody>
          </p:sp>
        </mc:Fallback>
      </mc:AlternateContent>
      <p:sp>
        <p:nvSpPr>
          <p:cNvPr id="9" name="圆柱形 8"/>
          <p:cNvSpPr/>
          <p:nvPr/>
        </p:nvSpPr>
        <p:spPr>
          <a:xfrm rot="5400000">
            <a:off x="9031975" y="2856663"/>
            <a:ext cx="1079987" cy="2176232"/>
          </a:xfrm>
          <a:prstGeom prst="can">
            <a:avLst>
              <a:gd name="adj" fmla="val 49749"/>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1" name="直接箭头连接符 10"/>
          <p:cNvCxnSpPr/>
          <p:nvPr/>
        </p:nvCxnSpPr>
        <p:spPr>
          <a:xfrm flipV="1">
            <a:off x="10368924" y="3944779"/>
            <a:ext cx="829994"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1030835" y="3965049"/>
                <a:ext cx="3366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SimHei" charset="-122"/>
                          <a:cs typeface="SimHei" charset="-122"/>
                        </a:rPr>
                        <m:t>𝑰</m:t>
                      </m:r>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1030835" y="3965049"/>
                <a:ext cx="336631" cy="43088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536450" y="2802285"/>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536450" y="2802285"/>
                <a:ext cx="439223" cy="483146"/>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9" name="直接连接符 18"/>
          <p:cNvCxnSpPr/>
          <p:nvPr/>
        </p:nvCxnSpPr>
        <p:spPr>
          <a:xfrm flipH="1">
            <a:off x="8901624" y="3965049"/>
            <a:ext cx="504000" cy="50400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10258931" y="3459339"/>
                <a:ext cx="3831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charset="0"/>
                          <a:ea typeface="SimHei" charset="-122"/>
                          <a:cs typeface="SimHei" charset="-122"/>
                        </a:rPr>
                        <m:t>𝑺</m:t>
                      </m:r>
                    </m:oMath>
                  </m:oMathPara>
                </a14:m>
                <a:endParaRPr lang="zh-CN" altLang="en-US" sz="2800" b="1" dirty="0">
                  <a:solidFill>
                    <a:schemeClr val="tx1"/>
                  </a:solidFill>
                  <a:latin typeface="SimHei" charset="-122"/>
                  <a:ea typeface="SimHei" charset="-122"/>
                  <a:cs typeface="SimHei"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0258931" y="3459339"/>
                <a:ext cx="383117"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21705" y="2700342"/>
                <a:ext cx="4876656" cy="587277"/>
              </a:xfrm>
              <a:prstGeom prst="rect">
                <a:avLst/>
              </a:prstGeom>
              <a:noFill/>
            </p:spPr>
            <p:txBody>
              <a:bodyPr wrap="none" rtlCol="0">
                <a:spAutoFit/>
              </a:bodyPr>
              <a:lstStyle/>
              <a:p>
                <a:r>
                  <a:rPr lang="zh-CN" altLang="en-US" sz="2800" b="1" dirty="0">
                    <a:latin typeface="SimHei" charset="-122"/>
                    <a:ea typeface="SimHei" charset="-122"/>
                    <a:cs typeface="SimHei" charset="-122"/>
                  </a:rPr>
                  <a:t>取电流元</a:t>
                </a:r>
                <a14:m>
                  <m:oMath xmlns:m="http://schemas.openxmlformats.org/officeDocument/2006/math">
                    <m:r>
                      <a:rPr lang="en-US" altLang="zh-CN" sz="2800" b="1" i="1" smtClean="0">
                        <a:latin typeface="Cambria Math" charset="0"/>
                        <a:ea typeface="SimHei" charset="-122"/>
                        <a:cs typeface="SimHei" charset="-122"/>
                      </a:rPr>
                      <m:t>𝑰𝒅</m:t>
                    </m:r>
                    <m:acc>
                      <m:accPr>
                        <m:chr m:val="⃗"/>
                        <m:ctrlPr>
                          <a:rPr lang="en-US" altLang="zh-CN"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oMath>
                </a14:m>
                <a:r>
                  <a:rPr lang="zh-CN" altLang="en-US" sz="2800" b="1" dirty="0">
                    <a:latin typeface="SimHei" charset="-122"/>
                    <a:ea typeface="SimHei" charset="-122"/>
                    <a:cs typeface="SimHei" charset="-122"/>
                  </a:rPr>
                  <a:t>，横截面积为</a:t>
                </a:r>
                <a14:m>
                  <m:oMath xmlns:m="http://schemas.openxmlformats.org/officeDocument/2006/math">
                    <m:r>
                      <a:rPr lang="en-US" altLang="zh-CN" sz="2800" b="1" i="1" smtClean="0">
                        <a:latin typeface="Cambria Math" charset="0"/>
                        <a:ea typeface="SimHei" charset="-122"/>
                        <a:cs typeface="SimHei" charset="-122"/>
                      </a:rPr>
                      <m:t>𝑺</m:t>
                    </m:r>
                  </m:oMath>
                </a14:m>
                <a:r>
                  <a:rPr lang="zh-CN" altLang="en-US" sz="2800" b="1" dirty="0">
                    <a:latin typeface="SimHei" charset="-122"/>
                    <a:ea typeface="SimHei" charset="-122"/>
                    <a:cs typeface="SimHei" charset="-122"/>
                  </a:rPr>
                  <a:t>，</a:t>
                </a:r>
              </a:p>
            </p:txBody>
          </p:sp>
        </mc:Choice>
        <mc:Fallback xmlns="">
          <p:sp>
            <p:nvSpPr>
              <p:cNvPr id="23" name="文本框 22"/>
              <p:cNvSpPr txBox="1">
                <a:spLocks noRot="1" noChangeAspect="1" noMove="1" noResize="1" noEditPoints="1" noAdjustHandles="1" noChangeArrowheads="1" noChangeShapeType="1" noTextEdit="1"/>
              </p:cNvSpPr>
              <p:nvPr/>
            </p:nvSpPr>
            <p:spPr>
              <a:xfrm>
                <a:off x="421705" y="2700342"/>
                <a:ext cx="4876656" cy="587277"/>
              </a:xfrm>
              <a:prstGeom prst="rect">
                <a:avLst/>
              </a:prstGeom>
              <a:blipFill rotWithShape="0">
                <a:blip r:embed="rId6"/>
                <a:stretch>
                  <a:fillRect l="-2500" t="-4167" r="-8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421705" y="3189903"/>
                <a:ext cx="7847020" cy="523220"/>
              </a:xfrm>
              <a:prstGeom prst="rect">
                <a:avLst/>
              </a:prstGeom>
              <a:noFill/>
            </p:spPr>
            <p:txBody>
              <a:bodyPr wrap="none" rtlCol="0">
                <a:spAutoFit/>
              </a:bodyPr>
              <a:lstStyle/>
              <a:p>
                <a:r>
                  <a:rPr lang="zh-CN" altLang="en-US" sz="2800" b="1" dirty="0">
                    <a:latin typeface="SimHei" charset="-122"/>
                    <a:ea typeface="SimHei" charset="-122"/>
                    <a:cs typeface="SimHei" charset="-122"/>
                  </a:rPr>
                  <a:t>设运动电荷密度为</a:t>
                </a:r>
                <a14:m>
                  <m:oMath xmlns:m="http://schemas.openxmlformats.org/officeDocument/2006/math">
                    <m:r>
                      <a:rPr lang="en-US" altLang="zh-CN" sz="2800" b="1" i="1" smtClean="0">
                        <a:latin typeface="Cambria Math" charset="0"/>
                        <a:ea typeface="SimHei" charset="-122"/>
                        <a:cs typeface="SimHei" charset="-122"/>
                      </a:rPr>
                      <m:t>𝒏</m:t>
                    </m:r>
                  </m:oMath>
                </a14:m>
                <a:r>
                  <a:rPr lang="zh-CN" altLang="en-US" sz="2800" b="1" dirty="0">
                    <a:latin typeface="SimHei" charset="-122"/>
                    <a:ea typeface="SimHei" charset="-122"/>
                    <a:cs typeface="SimHei" charset="-122"/>
                  </a:rPr>
                  <a:t>，带电量为</a:t>
                </a:r>
                <a14:m>
                  <m:oMath xmlns:m="http://schemas.openxmlformats.org/officeDocument/2006/math">
                    <m:r>
                      <a:rPr lang="en-US" altLang="zh-CN" sz="2800" b="1" i="1" smtClean="0">
                        <a:latin typeface="Cambria Math" charset="0"/>
                        <a:ea typeface="SimHei" charset="-122"/>
                        <a:cs typeface="SimHei" charset="-122"/>
                      </a:rPr>
                      <m:t>𝒒</m:t>
                    </m:r>
                  </m:oMath>
                </a14:m>
                <a:r>
                  <a:rPr lang="zh-CN" altLang="en-US" sz="2800" b="1" dirty="0">
                    <a:latin typeface="SimHei" charset="-122"/>
                    <a:ea typeface="SimHei" charset="-122"/>
                    <a:cs typeface="SimHei" charset="-122"/>
                  </a:rPr>
                  <a:t>，单个电荷受力</a:t>
                </a:r>
              </a:p>
            </p:txBody>
          </p:sp>
        </mc:Choice>
        <mc:Fallback xmlns="">
          <p:sp>
            <p:nvSpPr>
              <p:cNvPr id="25" name="文本框 24"/>
              <p:cNvSpPr txBox="1">
                <a:spLocks noRot="1" noChangeAspect="1" noMove="1" noResize="1" noEditPoints="1" noAdjustHandles="1" noChangeArrowheads="1" noChangeShapeType="1" noTextEdit="1"/>
              </p:cNvSpPr>
              <p:nvPr/>
            </p:nvSpPr>
            <p:spPr>
              <a:xfrm>
                <a:off x="421705" y="3189903"/>
                <a:ext cx="7847020" cy="523220"/>
              </a:xfrm>
              <a:prstGeom prst="rect">
                <a:avLst/>
              </a:prstGeom>
              <a:blipFill rotWithShape="0">
                <a:blip r:embed="rId8"/>
                <a:stretch>
                  <a:fillRect l="-1554" t="-13953"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2861220" y="3703514"/>
                <a:ext cx="1975733" cy="531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𝑞</m:t>
                          </m:r>
                        </m:sub>
                      </m:sSub>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𝑞</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𝒗</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2861220" y="3703514"/>
                <a:ext cx="1975733" cy="531749"/>
              </a:xfrm>
              <a:prstGeom prst="rect">
                <a:avLst/>
              </a:prstGeom>
              <a:blipFill rotWithShape="0">
                <a:blip r:embed="rId9"/>
                <a:stretch>
                  <a:fillRect/>
                </a:stretch>
              </a:blipFill>
            </p:spPr>
            <p:txBody>
              <a:bodyPr/>
              <a:lstStyle/>
              <a:p>
                <a:r>
                  <a:rPr lang="zh-CN" altLang="en-US">
                    <a:noFill/>
                  </a:rPr>
                  <a:t> </a:t>
                </a:r>
              </a:p>
            </p:txBody>
          </p:sp>
        </mc:Fallback>
      </mc:AlternateContent>
      <p:sp>
        <p:nvSpPr>
          <p:cNvPr id="27" name="流程图: 或者 26"/>
          <p:cNvSpPr/>
          <p:nvPr/>
        </p:nvSpPr>
        <p:spPr>
          <a:xfrm>
            <a:off x="8933601" y="3746740"/>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28" name="直接箭头连接符 27"/>
          <p:cNvCxnSpPr/>
          <p:nvPr/>
        </p:nvCxnSpPr>
        <p:spPr>
          <a:xfrm>
            <a:off x="9205873" y="3854461"/>
            <a:ext cx="780417"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9606380" y="3919264"/>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606380" y="3919264"/>
                <a:ext cx="394339" cy="430887"/>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30" name="直接箭头连接符 29"/>
          <p:cNvCxnSpPr/>
          <p:nvPr/>
        </p:nvCxnSpPr>
        <p:spPr>
          <a:xfrm flipH="1" flipV="1">
            <a:off x="9045319" y="2922230"/>
            <a:ext cx="0" cy="778063"/>
          </a:xfrm>
          <a:prstGeom prst="straightConnector1">
            <a:avLst/>
          </a:prstGeom>
          <a:ln w="50800">
            <a:solidFill>
              <a:srgbClr val="008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9111380" y="2775817"/>
                <a:ext cx="490839"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8000"/>
                              </a:solidFill>
                              <a:latin typeface="Cambria Math" panose="02040503050406030204" pitchFamily="18" charset="0"/>
                              <a:ea typeface="SimHei" charset="-122"/>
                              <a:cs typeface="SimHei" charset="-122"/>
                            </a:rPr>
                          </m:ctrlPr>
                        </m:sSubPr>
                        <m:e>
                          <m:acc>
                            <m:accPr>
                              <m:chr m:val="⃗"/>
                              <m:ctrlPr>
                                <a:rPr lang="en-US" altLang="zh-CN" sz="2400" i="1">
                                  <a:solidFill>
                                    <a:srgbClr val="008000"/>
                                  </a:solidFill>
                                  <a:latin typeface="Cambria Math" panose="02040503050406030204" pitchFamily="18" charset="0"/>
                                  <a:ea typeface="SimHei" charset="-122"/>
                                  <a:cs typeface="SimHei" charset="-122"/>
                                </a:rPr>
                              </m:ctrlPr>
                            </m:accPr>
                            <m:e>
                              <m:r>
                                <a:rPr lang="en-US" altLang="zh-CN" sz="2400" b="1" i="1">
                                  <a:solidFill>
                                    <a:srgbClr val="008000"/>
                                  </a:solidFill>
                                  <a:latin typeface="Cambria Math" charset="0"/>
                                  <a:ea typeface="SimHei" charset="-122"/>
                                  <a:cs typeface="SimHei" charset="-122"/>
                                </a:rPr>
                                <m:t>𝑭</m:t>
                              </m:r>
                            </m:e>
                          </m:acc>
                        </m:e>
                        <m:sub>
                          <m:r>
                            <a:rPr lang="en-US" altLang="zh-CN" sz="2400" b="0" i="1" smtClean="0">
                              <a:solidFill>
                                <a:srgbClr val="008000"/>
                              </a:solidFill>
                              <a:latin typeface="Cambria Math" charset="0"/>
                              <a:ea typeface="SimHei" charset="-122"/>
                              <a:cs typeface="SimHei" charset="-122"/>
                            </a:rPr>
                            <m:t>𝑞</m:t>
                          </m:r>
                        </m:sub>
                      </m:sSub>
                    </m:oMath>
                  </m:oMathPara>
                </a14:m>
                <a:endParaRPr lang="zh-CN" altLang="en-US" sz="2400" dirty="0">
                  <a:solidFill>
                    <a:srgbClr val="008000"/>
                  </a:solidFill>
                  <a:latin typeface="SimHei" charset="-122"/>
                  <a:ea typeface="SimHei" charset="-122"/>
                  <a:cs typeface="SimHei"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9111380" y="2775817"/>
                <a:ext cx="490839" cy="455702"/>
              </a:xfrm>
              <a:prstGeom prst="rect">
                <a:avLst/>
              </a:prstGeom>
              <a:blipFill rotWithShape="0">
                <a:blip r:embed="rId11"/>
                <a:stretch>
                  <a:fillRect/>
                </a:stretch>
              </a:blipFill>
            </p:spPr>
            <p:txBody>
              <a:bodyPr/>
              <a:lstStyle/>
              <a:p>
                <a:r>
                  <a:rPr lang="zh-CN" altLang="en-US">
                    <a:noFill/>
                  </a:rPr>
                  <a:t> </a:t>
                </a:r>
              </a:p>
            </p:txBody>
          </p:sp>
        </mc:Fallback>
      </mc:AlternateContent>
      <p:sp>
        <p:nvSpPr>
          <p:cNvPr id="33" name="文本框 32"/>
          <p:cNvSpPr txBox="1"/>
          <p:nvPr/>
        </p:nvSpPr>
        <p:spPr>
          <a:xfrm>
            <a:off x="421705" y="4185290"/>
            <a:ext cx="3791423" cy="523220"/>
          </a:xfrm>
          <a:prstGeom prst="rect">
            <a:avLst/>
          </a:prstGeom>
          <a:noFill/>
        </p:spPr>
        <p:txBody>
          <a:bodyPr wrap="none" rtlCol="0">
            <a:spAutoFit/>
          </a:bodyPr>
          <a:lstStyle/>
          <a:p>
            <a:r>
              <a:rPr lang="zh-CN" altLang="en-US" sz="2800" b="1" dirty="0">
                <a:latin typeface="SimHei" charset="-122"/>
                <a:ea typeface="SimHei" charset="-122"/>
                <a:cs typeface="SimHei" charset="-122"/>
              </a:rPr>
              <a:t>电流元受到的磁力为：</a:t>
            </a:r>
          </a:p>
        </p:txBody>
      </p:sp>
      <mc:AlternateContent xmlns:mc="http://schemas.openxmlformats.org/markup-compatibility/2006" xmlns:a14="http://schemas.microsoft.com/office/drawing/2010/main">
        <mc:Choice Requires="a14">
          <p:sp>
            <p:nvSpPr>
              <p:cNvPr id="34" name="文本框 33"/>
              <p:cNvSpPr txBox="1"/>
              <p:nvPr/>
            </p:nvSpPr>
            <p:spPr>
              <a:xfrm>
                <a:off x="565840" y="4708510"/>
                <a:ext cx="1969001" cy="531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𝑑</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𝑭</m:t>
                          </m:r>
                        </m:e>
                      </m:acc>
                      <m:r>
                        <a:rPr lang="en-US" altLang="zh-CN" sz="2800" b="1"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𝑑𝑁</m:t>
                      </m:r>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𝑞</m:t>
                          </m:r>
                        </m:sub>
                      </m:sSub>
                    </m:oMath>
                  </m:oMathPara>
                </a14:m>
                <a:endParaRPr lang="zh-CN" altLang="en-US" sz="2800" dirty="0">
                  <a:latin typeface="SimHei" charset="-122"/>
                  <a:ea typeface="SimHei" charset="-122"/>
                  <a:cs typeface="SimHei" charset="-122"/>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565840" y="4708510"/>
                <a:ext cx="1969001" cy="531749"/>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117464" y="5276508"/>
                <a:ext cx="2474139" cy="494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𝑛𝑞𝑆𝑣</m:t>
                      </m:r>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117464" y="5276508"/>
                <a:ext cx="2474139" cy="494944"/>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447441" y="4720448"/>
                <a:ext cx="247452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𝑛𝑆𝑑𝑙</m:t>
                      </m:r>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𝑞</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𝒗</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447441" y="4720448"/>
                <a:ext cx="2474524" cy="483146"/>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703093" y="5251328"/>
                <a:ext cx="2178865" cy="49494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5703093" y="5251328"/>
                <a:ext cx="2178865" cy="494944"/>
              </a:xfrm>
              <a:prstGeom prst="rect">
                <a:avLst/>
              </a:prstGeom>
              <a:blipFill rotWithShape="0">
                <a:blip r:embed="rId15"/>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591928" y="4325733"/>
                <a:ext cx="2733312"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𝐼</m:t>
                      </m:r>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r>
                            <a:rPr lang="en-US" altLang="zh-CN" sz="2800" b="0" i="1" smtClean="0">
                              <a:latin typeface="Cambria Math" charset="0"/>
                              <a:ea typeface="SimHei" charset="-122"/>
                              <a:cs typeface="SimHei" charset="-122"/>
                            </a:rPr>
                            <m:t>𝑞𝑑𝑁</m:t>
                          </m:r>
                        </m:num>
                        <m:den>
                          <m:r>
                            <a:rPr lang="en-US" altLang="zh-CN" sz="2800" b="0" i="1" smtClean="0">
                              <a:latin typeface="Cambria Math" charset="0"/>
                              <a:ea typeface="SimHei" charset="-122"/>
                              <a:cs typeface="SimHei" charset="-122"/>
                            </a:rPr>
                            <m:t>𝑑𝑡</m:t>
                          </m:r>
                        </m:den>
                      </m:f>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𝑛𝑞𝑆𝑣</m:t>
                      </m:r>
                    </m:oMath>
                  </m:oMathPara>
                </a14:m>
                <a:endParaRPr lang="zh-CN" altLang="en-US" sz="2800" dirty="0">
                  <a:latin typeface="SimHei" charset="-122"/>
                  <a:ea typeface="SimHei" charset="-122"/>
                  <a:cs typeface="SimHei"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5591928" y="4325733"/>
                <a:ext cx="2733312" cy="818044"/>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065072" y="5220236"/>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5065072" y="5220236"/>
                <a:ext cx="549830" cy="615553"/>
              </a:xfrm>
              <a:prstGeom prst="rect">
                <a:avLst/>
              </a:prstGeom>
              <a:blipFill rotWithShape="0">
                <a:blip r:embed="rId17"/>
                <a:stretch>
                  <a:fillRect/>
                </a:stretch>
              </a:blipFill>
            </p:spPr>
            <p:txBody>
              <a:bodyPr/>
              <a:lstStyle/>
              <a:p>
                <a:r>
                  <a:rPr lang="zh-CN" altLang="en-US">
                    <a:noFill/>
                  </a:rPr>
                  <a:t> </a:t>
                </a:r>
              </a:p>
            </p:txBody>
          </p:sp>
        </mc:Fallback>
      </mc:AlternateContent>
      <p:sp>
        <p:nvSpPr>
          <p:cNvPr id="41" name="文本框 40"/>
          <p:cNvSpPr txBox="1"/>
          <p:nvPr/>
        </p:nvSpPr>
        <p:spPr>
          <a:xfrm>
            <a:off x="1347386" y="5832568"/>
            <a:ext cx="4152099" cy="523220"/>
          </a:xfrm>
          <a:prstGeom prst="rect">
            <a:avLst/>
          </a:prstGeom>
          <a:noFill/>
        </p:spPr>
        <p:txBody>
          <a:bodyPr wrap="none" rtlCol="0">
            <a:spAutoFit/>
          </a:bodyPr>
          <a:lstStyle/>
          <a:p>
            <a:r>
              <a:rPr lang="zh-CN" altLang="en-US" sz="2800" b="1" dirty="0">
                <a:latin typeface="SimHei" charset="-122"/>
                <a:ea typeface="SimHei" charset="-122"/>
                <a:cs typeface="SimHei" charset="-122"/>
              </a:rPr>
              <a:t>载流导体受到的磁力为：</a:t>
            </a:r>
          </a:p>
        </p:txBody>
      </p:sp>
      <mc:AlternateContent xmlns:mc="http://schemas.openxmlformats.org/markup-compatibility/2006" xmlns:a14="http://schemas.microsoft.com/office/drawing/2010/main">
        <mc:Choice Requires="a14">
          <p:sp>
            <p:nvSpPr>
              <p:cNvPr id="42" name="文本框 41"/>
              <p:cNvSpPr txBox="1"/>
              <p:nvPr/>
            </p:nvSpPr>
            <p:spPr>
              <a:xfrm>
                <a:off x="5916580" y="5657479"/>
                <a:ext cx="2308516" cy="113018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𝑭</m:t>
                          </m:r>
                        </m:e>
                      </m:acc>
                      <m:r>
                        <a:rPr lang="en-US" altLang="zh-CN" sz="2800" b="0" i="1" smtClean="0">
                          <a:latin typeface="Cambria Math" panose="02040503050406030204" pitchFamily="18" charset="0"/>
                        </a:rPr>
                        <m:t>=</m:t>
                      </m:r>
                      <m:nary>
                        <m:naryPr>
                          <m:limLoc m:val="undOvr"/>
                          <m:subHide m:val="on"/>
                          <m:supHide m:val="on"/>
                          <m:ctrlPr>
                            <a:rPr lang="en-US" altLang="zh-CN" sz="2800" b="0" i="1" smtClean="0">
                              <a:latin typeface="Cambria Math" panose="02040503050406030204" pitchFamily="18" charset="0"/>
                            </a:rPr>
                          </m:ctrlPr>
                        </m:naryPr>
                        <m:sub/>
                        <m:sup/>
                        <m:e>
                          <m:r>
                            <a:rPr lang="en-US" altLang="zh-CN" sz="2800" i="1">
                              <a:latin typeface="Cambria Math" panose="02040503050406030204" pitchFamily="18" charset="0"/>
                            </a:rPr>
                            <m:t>𝐼𝑑</m:t>
                          </m:r>
                          <m:acc>
                            <m:accPr>
                              <m:chr m:val="⃗"/>
                              <m:ctrlPr>
                                <a:rPr lang="en-US" altLang="zh-CN" sz="2800" i="1">
                                  <a:latin typeface="Cambria Math" panose="02040503050406030204" pitchFamily="18" charset="0"/>
                                </a:rPr>
                              </m:ctrlPr>
                            </m:accPr>
                            <m:e>
                              <m:r>
                                <a:rPr lang="en-US" altLang="zh-CN" sz="2800" b="1" i="1">
                                  <a:latin typeface="Cambria Math" panose="02040503050406030204" pitchFamily="18" charset="0"/>
                                </a:rPr>
                                <m:t>𝒍</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b="1" i="1">
                                  <a:latin typeface="Cambria Math" panose="02040503050406030204" pitchFamily="18" charset="0"/>
                                  <a:ea typeface="Cambria Math" panose="02040503050406030204" pitchFamily="18" charset="0"/>
                                </a:rPr>
                                <m:t>𝑩</m:t>
                              </m:r>
                            </m:e>
                          </m:acc>
                        </m:e>
                      </m:nary>
                    </m:oMath>
                  </m:oMathPara>
                </a14:m>
                <a:endParaRPr lang="zh-CN" altLang="en-US" sz="28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916580" y="5657479"/>
                <a:ext cx="2308516" cy="1130181"/>
              </a:xfrm>
              <a:prstGeom prst="rect">
                <a:avLst/>
              </a:prstGeom>
              <a:blipFill>
                <a:blip r:embed="rId18"/>
                <a:stretch>
                  <a:fillRect/>
                </a:stretch>
              </a:blipFill>
              <a:ln w="38100">
                <a:noFill/>
              </a:ln>
            </p:spPr>
            <p:txBody>
              <a:bodyPr/>
              <a:lstStyle/>
              <a:p>
                <a:r>
                  <a:rPr lang="zh-CN" altLang="en-US">
                    <a:noFill/>
                  </a:rPr>
                  <a:t> </a:t>
                </a:r>
              </a:p>
            </p:txBody>
          </p:sp>
        </mc:Fallback>
      </mc:AlternateContent>
      <p:sp>
        <p:nvSpPr>
          <p:cNvPr id="43" name="AutoShape 2"/>
          <p:cNvSpPr>
            <a:spLocks/>
          </p:cNvSpPr>
          <p:nvPr/>
        </p:nvSpPr>
        <p:spPr bwMode="auto">
          <a:xfrm flipH="1">
            <a:off x="8322724" y="5344222"/>
            <a:ext cx="231720" cy="975461"/>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p:sp>
        <p:nvSpPr>
          <p:cNvPr id="44" name="文本框 43"/>
          <p:cNvSpPr txBox="1"/>
          <p:nvPr/>
        </p:nvSpPr>
        <p:spPr>
          <a:xfrm>
            <a:off x="8686852" y="5509403"/>
            <a:ext cx="1832553"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安培定律</a:t>
            </a:r>
          </a:p>
        </p:txBody>
      </p:sp>
      <p:cxnSp>
        <p:nvCxnSpPr>
          <p:cNvPr id="12" name="直接连接符 11"/>
          <p:cNvCxnSpPr/>
          <p:nvPr/>
        </p:nvCxnSpPr>
        <p:spPr>
          <a:xfrm>
            <a:off x="8686852" y="4549352"/>
            <a:ext cx="0" cy="27360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397060" y="4556909"/>
            <a:ext cx="0" cy="27360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686852" y="4708510"/>
            <a:ext cx="1682072" cy="0"/>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9322275" y="4530111"/>
                <a:ext cx="543418"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8000"/>
                          </a:solidFill>
                          <a:latin typeface="Cambria Math" charset="0"/>
                          <a:ea typeface="SimHei" charset="-122"/>
                          <a:cs typeface="SimHei" charset="-122"/>
                        </a:rPr>
                        <m:t>𝒅𝒍</m:t>
                      </m:r>
                    </m:oMath>
                  </m:oMathPara>
                </a14:m>
                <a:endParaRPr lang="zh-CN" altLang="en-US" sz="2800" b="1" dirty="0">
                  <a:solidFill>
                    <a:srgbClr val="008000"/>
                  </a:solidFill>
                  <a:latin typeface="SimHei" charset="-122"/>
                  <a:ea typeface="SimHei" charset="-122"/>
                  <a:cs typeface="SimHei" charset="-122"/>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9322275" y="4530111"/>
                <a:ext cx="543418" cy="430887"/>
              </a:xfrm>
              <a:prstGeom prst="rect">
                <a:avLst/>
              </a:prstGeom>
              <a:blipFill rotWithShape="0">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056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circle(in)">
                                      <p:cBhvr>
                                        <p:cTn id="53" dur="20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37"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outVertical)">
                                      <p:cBhvr>
                                        <p:cTn id="58" dur="500"/>
                                        <p:tgtEl>
                                          <p:spTgt spid="12"/>
                                        </p:tgtEl>
                                      </p:cBhvr>
                                    </p:animEffect>
                                  </p:childTnLst>
                                </p:cTn>
                              </p:par>
                              <p:par>
                                <p:cTn id="59" presetID="16" presetClass="entr" presetSubtype="37"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barn(outVertical)">
                                      <p:cBhvr>
                                        <p:cTn id="61" dur="500"/>
                                        <p:tgtEl>
                                          <p:spTgt spid="45"/>
                                        </p:tgtEl>
                                      </p:cBhvr>
                                    </p:animEffect>
                                  </p:childTnLst>
                                </p:cTn>
                              </p:par>
                              <p:par>
                                <p:cTn id="62" presetID="16" presetClass="entr" presetSubtype="37"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arn(outVertical)">
                                      <p:cBhvr>
                                        <p:cTn id="64" dur="500"/>
                                        <p:tgtEl>
                                          <p:spTgt spid="17"/>
                                        </p:tgtEl>
                                      </p:cBhvr>
                                    </p:animEffect>
                                  </p:childTnLst>
                                </p:cTn>
                              </p:par>
                              <p:par>
                                <p:cTn id="65" presetID="16" presetClass="entr" presetSubtype="37"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barn(outVertical)">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par>
                                <p:cTn id="73" presetID="22" presetClass="entr" presetSubtype="8"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left)">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par>
                                <p:cTn id="84" presetID="22" presetClass="entr" presetSubtype="8"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left)">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down)">
                                      <p:cBhvr>
                                        <p:cTn id="104" dur="500"/>
                                        <p:tgtEl>
                                          <p:spTgt spid="3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down)">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left)">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wipe(left)">
                                      <p:cBhvr>
                                        <p:cTn id="145" dur="500"/>
                                        <p:tgtEl>
                                          <p:spTgt spid="4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2"/>
                                        </p:tgtEl>
                                        <p:attrNameLst>
                                          <p:attrName>style.visibility</p:attrName>
                                        </p:attrNameLst>
                                      </p:cBhvr>
                                      <p:to>
                                        <p:strVal val="visible"/>
                                      </p:to>
                                    </p:set>
                                    <p:animEffect transition="in" filter="fade">
                                      <p:cBhvr>
                                        <p:cTn id="150" dur="500"/>
                                        <p:tgtEl>
                                          <p:spTgt spid="42"/>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wipe(left)">
                                      <p:cBhvr>
                                        <p:cTn id="155" dur="500"/>
                                        <p:tgtEl>
                                          <p:spTgt spid="43"/>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wipe(left)">
                                      <p:cBhvr>
                                        <p:cTn id="1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animBg="1"/>
      <p:bldP spid="9" grpId="0" animBg="1"/>
      <p:bldP spid="13" grpId="0"/>
      <p:bldP spid="14" grpId="0"/>
      <p:bldP spid="22" grpId="0"/>
      <p:bldP spid="23" grpId="0"/>
      <p:bldP spid="25" grpId="0"/>
      <p:bldP spid="26" grpId="0"/>
      <p:bldP spid="27" grpId="0" animBg="1"/>
      <p:bldP spid="29" grpId="0"/>
      <p:bldP spid="32" grpId="0"/>
      <p:bldP spid="33" grpId="0"/>
      <p:bldP spid="34" grpId="0"/>
      <p:bldP spid="35" grpId="0"/>
      <p:bldP spid="36" grpId="0"/>
      <p:bldP spid="38" grpId="0"/>
      <p:bldP spid="39" grpId="0"/>
      <p:bldP spid="40" grpId="0"/>
      <p:bldP spid="41" grpId="0"/>
      <p:bldP spid="42" grpId="0"/>
      <p:bldP spid="43" grpId="0" animBg="1"/>
      <p:bldP spid="44" grpId="0"/>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stCxn id="23" idx="6"/>
            <a:endCxn id="25" idx="6"/>
          </p:cNvCxnSpPr>
          <p:nvPr/>
        </p:nvCxnSpPr>
        <p:spPr>
          <a:xfrm flipV="1">
            <a:off x="7959645" y="3338578"/>
            <a:ext cx="2541600" cy="1752224"/>
          </a:xfrm>
          <a:prstGeom prst="line">
            <a:avLst/>
          </a:prstGeom>
          <a:ln w="50800">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p:cNvSpPr txBox="1"/>
              <p:nvPr/>
            </p:nvSpPr>
            <p:spPr>
              <a:xfrm>
                <a:off x="370462" y="327301"/>
                <a:ext cx="10600979" cy="1006366"/>
              </a:xfrm>
              <a:prstGeom prst="rect">
                <a:avLst/>
              </a:prstGeom>
              <a:noFill/>
            </p:spPr>
            <p:txBody>
              <a:bodyPr wrap="none" rtlCol="0">
                <a:spAutoFit/>
              </a:bodyPr>
              <a:lstStyle/>
              <a:p>
                <a:r>
                  <a:rPr lang="zh-CN" altLang="en-US" sz="2800" b="1" dirty="0">
                    <a:solidFill>
                      <a:srgbClr val="7030A0"/>
                    </a:solidFill>
                    <a:latin typeface="SimHei" charset="-122"/>
                    <a:ea typeface="SimHei" charset="-122"/>
                    <a:cs typeface="SimHei" charset="-122"/>
                  </a:rPr>
                  <a:t>例</a:t>
                </a:r>
                <a:r>
                  <a:rPr lang="en-US" altLang="zh-CN" sz="2800" b="1" dirty="0">
                    <a:solidFill>
                      <a:srgbClr val="7030A0"/>
                    </a:solidFill>
                    <a:latin typeface="SimHei" charset="-122"/>
                    <a:ea typeface="SimHei" charset="-122"/>
                    <a:cs typeface="SimHei" charset="-122"/>
                  </a:rPr>
                  <a:t>1</a:t>
                </a:r>
                <a:r>
                  <a:rPr lang="zh-CN" altLang="en-US" sz="2800" b="1" dirty="0">
                    <a:solidFill>
                      <a:srgbClr val="7030A0"/>
                    </a:solidFill>
                    <a:latin typeface="SimHei" charset="-122"/>
                    <a:ea typeface="SimHei" charset="-122"/>
                    <a:cs typeface="SimHei" charset="-122"/>
                  </a:rPr>
                  <a:t>：在均匀磁场</a:t>
                </a:r>
                <a14:m>
                  <m:oMath xmlns:m="http://schemas.openxmlformats.org/officeDocument/2006/math">
                    <m:acc>
                      <m:accPr>
                        <m:chr m:val="⃗"/>
                        <m:ctrlPr>
                          <a:rPr lang="zh-CN" altLang="en-US" sz="2800" b="1" i="1" smtClean="0">
                            <a:solidFill>
                              <a:srgbClr val="7030A0"/>
                            </a:solidFill>
                            <a:latin typeface="Cambria Math" panose="02040503050406030204" pitchFamily="18" charset="0"/>
                            <a:ea typeface="SimHei" charset="-122"/>
                            <a:cs typeface="SimHei" charset="-122"/>
                          </a:rPr>
                        </m:ctrlPr>
                      </m:accPr>
                      <m:e>
                        <m:r>
                          <a:rPr lang="en-US" altLang="zh-CN" sz="2800" b="1" i="1" smtClean="0">
                            <a:solidFill>
                              <a:srgbClr val="7030A0"/>
                            </a:solidFill>
                            <a:latin typeface="Cambria Math" charset="0"/>
                            <a:ea typeface="SimHei" charset="-122"/>
                            <a:cs typeface="SimHei" charset="-122"/>
                          </a:rPr>
                          <m:t>𝑩</m:t>
                        </m:r>
                      </m:e>
                    </m:acc>
                  </m:oMath>
                </a14:m>
                <a:r>
                  <a:rPr lang="zh-CN" altLang="en-US" sz="2800" b="1" dirty="0">
                    <a:solidFill>
                      <a:srgbClr val="7030A0"/>
                    </a:solidFill>
                    <a:latin typeface="SimHei" charset="-122"/>
                    <a:ea typeface="SimHei" charset="-122"/>
                    <a:cs typeface="SimHei" charset="-122"/>
                  </a:rPr>
                  <a:t>中有一段弯曲的导线</a:t>
                </a:r>
                <a14:m>
                  <m:oMath xmlns:m="http://schemas.openxmlformats.org/officeDocument/2006/math">
                    <m:r>
                      <a:rPr lang="en-US" altLang="zh-CN" sz="2800" b="1" i="1" smtClean="0">
                        <a:solidFill>
                          <a:srgbClr val="7030A0"/>
                        </a:solidFill>
                        <a:latin typeface="Cambria Math" charset="0"/>
                        <a:ea typeface="SimHei" charset="-122"/>
                        <a:cs typeface="SimHei" charset="-122"/>
                      </a:rPr>
                      <m:t>𝒂𝒃</m:t>
                    </m:r>
                  </m:oMath>
                </a14:m>
                <a:r>
                  <a:rPr lang="zh-CN" altLang="en-US" sz="2800" b="1" dirty="0">
                    <a:solidFill>
                      <a:srgbClr val="7030A0"/>
                    </a:solidFill>
                    <a:latin typeface="SimHei" charset="-122"/>
                    <a:ea typeface="SimHei" charset="-122"/>
                    <a:cs typeface="SimHei" charset="-122"/>
                  </a:rPr>
                  <a:t>，通有电流</a:t>
                </a:r>
                <a14:m>
                  <m:oMath xmlns:m="http://schemas.openxmlformats.org/officeDocument/2006/math">
                    <m:r>
                      <a:rPr lang="en-US" altLang="zh-CN" sz="2800" b="1" i="1" smtClean="0">
                        <a:solidFill>
                          <a:srgbClr val="7030A0"/>
                        </a:solidFill>
                        <a:latin typeface="Cambria Math" charset="0"/>
                        <a:ea typeface="SimHei" charset="-122"/>
                        <a:cs typeface="SimHei" charset="-122"/>
                      </a:rPr>
                      <m:t>𝑰</m:t>
                    </m:r>
                  </m:oMath>
                </a14:m>
                <a:r>
                  <a:rPr lang="zh-CN" altLang="en-US" sz="2800" b="1" dirty="0">
                    <a:solidFill>
                      <a:srgbClr val="7030A0"/>
                    </a:solidFill>
                    <a:latin typeface="SimHei" charset="-122"/>
                    <a:ea typeface="SimHei" charset="-122"/>
                    <a:cs typeface="SimHei" charset="-122"/>
                  </a:rPr>
                  <a:t>，求其所受</a:t>
                </a:r>
                <a:endParaRPr lang="en-US" altLang="zh-CN" sz="2800" b="1" dirty="0">
                  <a:solidFill>
                    <a:srgbClr val="7030A0"/>
                  </a:solidFill>
                  <a:latin typeface="SimHei" charset="-122"/>
                  <a:ea typeface="SimHei" charset="-122"/>
                  <a:cs typeface="SimHei" charset="-122"/>
                </a:endParaRPr>
              </a:p>
              <a:p>
                <a:r>
                  <a:rPr lang="zh-CN" altLang="en-US" sz="2800" b="1" dirty="0">
                    <a:solidFill>
                      <a:srgbClr val="7030A0"/>
                    </a:solidFill>
                    <a:latin typeface="SimHei" charset="-122"/>
                    <a:ea typeface="SimHei" charset="-122"/>
                    <a:cs typeface="SimHei" charset="-122"/>
                  </a:rPr>
                  <a:t>磁场力。</a:t>
                </a:r>
              </a:p>
            </p:txBody>
          </p:sp>
        </mc:Choice>
        <mc:Fallback xmlns="">
          <p:sp>
            <p:nvSpPr>
              <p:cNvPr id="2" name="文本框 1"/>
              <p:cNvSpPr txBox="1">
                <a:spLocks noRot="1" noChangeAspect="1" noMove="1" noResize="1" noEditPoints="1" noAdjustHandles="1" noChangeArrowheads="1" noChangeShapeType="1" noTextEdit="1"/>
              </p:cNvSpPr>
              <p:nvPr/>
            </p:nvSpPr>
            <p:spPr>
              <a:xfrm>
                <a:off x="370462" y="327301"/>
                <a:ext cx="10600979" cy="1006366"/>
              </a:xfrm>
              <a:prstGeom prst="rect">
                <a:avLst/>
              </a:prstGeom>
              <a:blipFill rotWithShape="0">
                <a:blip r:embed="rId2"/>
                <a:stretch>
                  <a:fillRect l="-1208" t="-3030" b="-16364"/>
                </a:stretch>
              </a:blipFill>
            </p:spPr>
            <p:txBody>
              <a:bodyPr/>
              <a:lstStyle/>
              <a:p>
                <a:r>
                  <a:rPr lang="zh-CN" altLang="en-US">
                    <a:noFill/>
                  </a:rPr>
                  <a:t> </a:t>
                </a:r>
              </a:p>
            </p:txBody>
          </p:sp>
        </mc:Fallback>
      </mc:AlternateContent>
      <p:sp>
        <p:nvSpPr>
          <p:cNvPr id="3" name="文本框 2"/>
          <p:cNvSpPr txBox="1"/>
          <p:nvPr/>
        </p:nvSpPr>
        <p:spPr>
          <a:xfrm>
            <a:off x="370462" y="1209248"/>
            <a:ext cx="906017" cy="523220"/>
          </a:xfrm>
          <a:prstGeom prst="rect">
            <a:avLst/>
          </a:prstGeom>
          <a:noFill/>
        </p:spPr>
        <p:txBody>
          <a:bodyPr wrap="none" rtlCol="0">
            <a:spAutoFit/>
          </a:bodyPr>
          <a:lstStyle/>
          <a:p>
            <a:r>
              <a:rPr lang="zh-CN" altLang="en-US" sz="2800" b="1" dirty="0">
                <a:solidFill>
                  <a:srgbClr val="FF0000"/>
                </a:solidFill>
                <a:latin typeface="SimHei" charset="-122"/>
                <a:ea typeface="SimHei" charset="-122"/>
                <a:cs typeface="SimHei" charset="-122"/>
              </a:rPr>
              <a:t>解：</a:t>
            </a:r>
          </a:p>
        </p:txBody>
      </p:sp>
      <p:sp>
        <p:nvSpPr>
          <p:cNvPr id="4" name="文本框 3"/>
          <p:cNvSpPr txBox="1"/>
          <p:nvPr/>
        </p:nvSpPr>
        <p:spPr>
          <a:xfrm>
            <a:off x="1018466" y="1237384"/>
            <a:ext cx="1988045" cy="523220"/>
          </a:xfrm>
          <a:prstGeom prst="rect">
            <a:avLst/>
          </a:prstGeom>
          <a:noFill/>
        </p:spPr>
        <p:txBody>
          <a:bodyPr wrap="none" rtlCol="0">
            <a:spAutoFit/>
          </a:bodyPr>
          <a:lstStyle/>
          <a:p>
            <a:r>
              <a:rPr lang="zh-CN" altLang="en-US" sz="2800" b="1" dirty="0">
                <a:latin typeface="SimHei" charset="-122"/>
                <a:ea typeface="SimHei" charset="-122"/>
                <a:cs typeface="SimHei" charset="-122"/>
              </a:rPr>
              <a:t>由安培定律</a:t>
            </a:r>
            <a:endParaRPr lang="zh-CN" altLang="en-US" sz="2800" b="1" dirty="0">
              <a:solidFill>
                <a:schemeClr val="tx1"/>
              </a:solidFill>
              <a:latin typeface="SimHei" charset="-122"/>
              <a:ea typeface="SimHei" charset="-122"/>
              <a:cs typeface="SimHei" charset="-122"/>
            </a:endParaRPr>
          </a:p>
        </p:txBody>
      </p:sp>
      <p:sp>
        <p:nvSpPr>
          <p:cNvPr id="5" name="乘号 4"/>
          <p:cNvSpPr/>
          <p:nvPr/>
        </p:nvSpPr>
        <p:spPr>
          <a:xfrm>
            <a:off x="7512031" y="271302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6" name="乘号 5"/>
          <p:cNvSpPr/>
          <p:nvPr/>
        </p:nvSpPr>
        <p:spPr>
          <a:xfrm>
            <a:off x="8514160" y="271302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7" name="乘号 6"/>
          <p:cNvSpPr/>
          <p:nvPr/>
        </p:nvSpPr>
        <p:spPr>
          <a:xfrm>
            <a:off x="9516289" y="271302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8" name="乘号 7"/>
          <p:cNvSpPr/>
          <p:nvPr/>
        </p:nvSpPr>
        <p:spPr>
          <a:xfrm>
            <a:off x="10518418" y="271302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9" name="乘号 8"/>
          <p:cNvSpPr/>
          <p:nvPr/>
        </p:nvSpPr>
        <p:spPr>
          <a:xfrm>
            <a:off x="7512031" y="359350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0" name="乘号 9"/>
          <p:cNvSpPr/>
          <p:nvPr/>
        </p:nvSpPr>
        <p:spPr>
          <a:xfrm>
            <a:off x="8514160" y="359350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1" name="乘号 10"/>
          <p:cNvSpPr/>
          <p:nvPr/>
        </p:nvSpPr>
        <p:spPr>
          <a:xfrm>
            <a:off x="9516289" y="359350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2" name="乘号 11"/>
          <p:cNvSpPr/>
          <p:nvPr/>
        </p:nvSpPr>
        <p:spPr>
          <a:xfrm>
            <a:off x="10518418" y="359350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 name="乘号 12"/>
          <p:cNvSpPr/>
          <p:nvPr/>
        </p:nvSpPr>
        <p:spPr>
          <a:xfrm>
            <a:off x="7512031" y="447398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 name="乘号 13"/>
          <p:cNvSpPr/>
          <p:nvPr/>
        </p:nvSpPr>
        <p:spPr>
          <a:xfrm>
            <a:off x="8514160" y="447398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5" name="乘号 14"/>
          <p:cNvSpPr/>
          <p:nvPr/>
        </p:nvSpPr>
        <p:spPr>
          <a:xfrm>
            <a:off x="9516289" y="447398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6" name="乘号 15"/>
          <p:cNvSpPr/>
          <p:nvPr/>
        </p:nvSpPr>
        <p:spPr>
          <a:xfrm>
            <a:off x="10518418" y="447398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7" name="乘号 16"/>
          <p:cNvSpPr/>
          <p:nvPr/>
        </p:nvSpPr>
        <p:spPr>
          <a:xfrm>
            <a:off x="7512031" y="535446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8" name="乘号 17"/>
          <p:cNvSpPr/>
          <p:nvPr/>
        </p:nvSpPr>
        <p:spPr>
          <a:xfrm>
            <a:off x="8514160" y="535446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0" name="乘号 19"/>
          <p:cNvSpPr/>
          <p:nvPr/>
        </p:nvSpPr>
        <p:spPr>
          <a:xfrm>
            <a:off x="10518418" y="535446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1" name="任意多边形 20"/>
          <p:cNvSpPr/>
          <p:nvPr/>
        </p:nvSpPr>
        <p:spPr>
          <a:xfrm>
            <a:off x="7843782" y="3237708"/>
            <a:ext cx="2560320" cy="1795162"/>
          </a:xfrm>
          <a:custGeom>
            <a:avLst/>
            <a:gdLst>
              <a:gd name="connsiteX0" fmla="*/ 0 w 2560320"/>
              <a:gd name="connsiteY0" fmla="*/ 1795162 h 1795162"/>
              <a:gd name="connsiteX1" fmla="*/ 295422 w 2560320"/>
              <a:gd name="connsiteY1" fmla="*/ 824491 h 1795162"/>
              <a:gd name="connsiteX2" fmla="*/ 1322363 w 2560320"/>
              <a:gd name="connsiteY2" fmla="*/ 796356 h 1795162"/>
              <a:gd name="connsiteX3" fmla="*/ 1575582 w 2560320"/>
              <a:gd name="connsiteY3" fmla="*/ 78903 h 1795162"/>
              <a:gd name="connsiteX4" fmla="*/ 2560320 w 2560320"/>
              <a:gd name="connsiteY4" fmla="*/ 50768 h 179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795162">
                <a:moveTo>
                  <a:pt x="0" y="1795162"/>
                </a:moveTo>
                <a:cubicBezTo>
                  <a:pt x="37514" y="1393060"/>
                  <a:pt x="75028" y="990959"/>
                  <a:pt x="295422" y="824491"/>
                </a:cubicBezTo>
                <a:cubicBezTo>
                  <a:pt x="515816" y="658023"/>
                  <a:pt x="1109003" y="920621"/>
                  <a:pt x="1322363" y="796356"/>
                </a:cubicBezTo>
                <a:cubicBezTo>
                  <a:pt x="1535723" y="672091"/>
                  <a:pt x="1369256" y="203168"/>
                  <a:pt x="1575582" y="78903"/>
                </a:cubicBezTo>
                <a:cubicBezTo>
                  <a:pt x="1781908" y="-45362"/>
                  <a:pt x="2171114" y="2703"/>
                  <a:pt x="2560320" y="50768"/>
                </a:cubicBez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2" name="任意多边形 21"/>
          <p:cNvSpPr/>
          <p:nvPr/>
        </p:nvSpPr>
        <p:spPr>
          <a:xfrm>
            <a:off x="7948899" y="3352408"/>
            <a:ext cx="2560320" cy="1795162"/>
          </a:xfrm>
          <a:custGeom>
            <a:avLst/>
            <a:gdLst>
              <a:gd name="connsiteX0" fmla="*/ 0 w 2560320"/>
              <a:gd name="connsiteY0" fmla="*/ 1795162 h 1795162"/>
              <a:gd name="connsiteX1" fmla="*/ 295422 w 2560320"/>
              <a:gd name="connsiteY1" fmla="*/ 824491 h 1795162"/>
              <a:gd name="connsiteX2" fmla="*/ 1322363 w 2560320"/>
              <a:gd name="connsiteY2" fmla="*/ 796356 h 1795162"/>
              <a:gd name="connsiteX3" fmla="*/ 1575582 w 2560320"/>
              <a:gd name="connsiteY3" fmla="*/ 78903 h 1795162"/>
              <a:gd name="connsiteX4" fmla="*/ 2560320 w 2560320"/>
              <a:gd name="connsiteY4" fmla="*/ 50768 h 179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795162">
                <a:moveTo>
                  <a:pt x="0" y="1795162"/>
                </a:moveTo>
                <a:cubicBezTo>
                  <a:pt x="37514" y="1393060"/>
                  <a:pt x="75028" y="990959"/>
                  <a:pt x="295422" y="824491"/>
                </a:cubicBezTo>
                <a:cubicBezTo>
                  <a:pt x="515816" y="658023"/>
                  <a:pt x="1109003" y="920621"/>
                  <a:pt x="1322363" y="796356"/>
                </a:cubicBezTo>
                <a:cubicBezTo>
                  <a:pt x="1535723" y="672091"/>
                  <a:pt x="1369256" y="203168"/>
                  <a:pt x="1575582" y="78903"/>
                </a:cubicBezTo>
                <a:cubicBezTo>
                  <a:pt x="1781908" y="-45362"/>
                  <a:pt x="2171114" y="2703"/>
                  <a:pt x="2560320" y="50768"/>
                </a:cubicBez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3" name="椭圆 22"/>
          <p:cNvSpPr/>
          <p:nvPr/>
        </p:nvSpPr>
        <p:spPr>
          <a:xfrm>
            <a:off x="7815645" y="5018802"/>
            <a:ext cx="144000" cy="14400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24" name="文本框 23"/>
              <p:cNvSpPr txBox="1"/>
              <p:nvPr/>
            </p:nvSpPr>
            <p:spPr>
              <a:xfrm>
                <a:off x="7525859" y="4889300"/>
                <a:ext cx="3446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𝒂</m:t>
                      </m:r>
                    </m:oMath>
                  </m:oMathPara>
                </a14:m>
                <a:endParaRPr lang="zh-CN" altLang="en-US" sz="2400" b="1" dirty="0">
                  <a:latin typeface="SimHei" charset="-122"/>
                  <a:ea typeface="SimHei" charset="-122"/>
                  <a:cs typeface="SimHei"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7525859" y="4889300"/>
                <a:ext cx="344645" cy="369332"/>
              </a:xfrm>
              <a:prstGeom prst="rect">
                <a:avLst/>
              </a:prstGeom>
              <a:blipFill rotWithShape="0">
                <a:blip r:embed="rId3"/>
                <a:stretch>
                  <a:fillRect r="-1786" b="-1639"/>
                </a:stretch>
              </a:blipFill>
            </p:spPr>
            <p:txBody>
              <a:bodyPr/>
              <a:lstStyle/>
              <a:p>
                <a:r>
                  <a:rPr lang="zh-CN" altLang="en-US">
                    <a:noFill/>
                  </a:rPr>
                  <a:t> </a:t>
                </a:r>
              </a:p>
            </p:txBody>
          </p:sp>
        </mc:Fallback>
      </mc:AlternateContent>
      <p:sp>
        <p:nvSpPr>
          <p:cNvPr id="25" name="椭圆 24"/>
          <p:cNvSpPr/>
          <p:nvPr/>
        </p:nvSpPr>
        <p:spPr>
          <a:xfrm>
            <a:off x="10391695" y="3266578"/>
            <a:ext cx="144000" cy="14400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26" name="文本框 25"/>
              <p:cNvSpPr txBox="1"/>
              <p:nvPr/>
            </p:nvSpPr>
            <p:spPr>
              <a:xfrm>
                <a:off x="10591609" y="3125674"/>
                <a:ext cx="3414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𝒃</m:t>
                      </m:r>
                    </m:oMath>
                  </m:oMathPara>
                </a14:m>
                <a:endParaRPr lang="zh-CN" altLang="en-US" sz="2400" b="1" dirty="0">
                  <a:latin typeface="SimHei" charset="-122"/>
                  <a:ea typeface="SimHei" charset="-122"/>
                  <a:cs typeface="Sim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0591609" y="3125674"/>
                <a:ext cx="341440" cy="369332"/>
              </a:xfrm>
              <a:prstGeom prst="rect">
                <a:avLst/>
              </a:prstGeom>
              <a:blipFill rotWithShape="0">
                <a:blip r:embed="rId4"/>
                <a:stretch>
                  <a:fillRect l="-8929" r="-8929" b="-11667"/>
                </a:stretch>
              </a:blipFill>
            </p:spPr>
            <p:txBody>
              <a:bodyPr/>
              <a:lstStyle/>
              <a:p>
                <a:r>
                  <a:rPr lang="zh-CN" altLang="en-US">
                    <a:noFill/>
                  </a:rPr>
                  <a:t> </a:t>
                </a:r>
              </a:p>
            </p:txBody>
          </p:sp>
        </mc:Fallback>
      </mc:AlternateContent>
      <p:cxnSp>
        <p:nvCxnSpPr>
          <p:cNvPr id="28" name="直接箭头连接符 27"/>
          <p:cNvCxnSpPr/>
          <p:nvPr/>
        </p:nvCxnSpPr>
        <p:spPr>
          <a:xfrm>
            <a:off x="8379184" y="4064949"/>
            <a:ext cx="457200" cy="3600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8337868" y="4130418"/>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𝑰</m:t>
                      </m:r>
                    </m:oMath>
                  </m:oMathPara>
                </a14:m>
                <a:endParaRPr lang="zh-CN" altLang="en-US" sz="2400" b="1" dirty="0">
                  <a:latin typeface="SimHei" charset="-122"/>
                  <a:ea typeface="SimHei" charset="-122"/>
                  <a:cs typeface="SimHei"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8337868" y="4130418"/>
                <a:ext cx="288541" cy="369332"/>
              </a:xfrm>
              <a:prstGeom prst="rect">
                <a:avLst/>
              </a:prstGeom>
              <a:blipFill rotWithShape="0">
                <a:blip r:embed="rId5"/>
                <a:stretch>
                  <a:fillRect l="-8511" r="-10638"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163935" y="1755124"/>
                <a:ext cx="2317750" cy="98539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r>
                        <a:rPr lang="en-US" altLang="zh-CN" sz="2800" b="0" i="1" smtClean="0">
                          <a:latin typeface="Cambria Math" charset="0"/>
                          <a:ea typeface="SimHei" charset="-122"/>
                          <a:cs typeface="SimHei" charset="-122"/>
                        </a:rPr>
                        <m:t>=</m:t>
                      </m:r>
                      <m:nary>
                        <m:naryPr>
                          <m:ctrlPr>
                            <a:rPr lang="en-US" altLang="zh-CN" sz="2800" b="0" i="1" smtClean="0">
                              <a:latin typeface="Cambria Math" panose="02040503050406030204" pitchFamily="18" charset="0"/>
                              <a:ea typeface="SimHei" charset="-122"/>
                              <a:cs typeface="SimHei" charset="-122"/>
                            </a:rPr>
                          </m:ctrlPr>
                        </m:naryPr>
                        <m:sub>
                          <m:r>
                            <m:rPr>
                              <m:brk m:alnAt="23"/>
                            </m:rPr>
                            <a:rPr lang="en-US" altLang="zh-CN" sz="2800" b="0" i="1" smtClean="0">
                              <a:latin typeface="Cambria Math" charset="0"/>
                              <a:ea typeface="SimHei" charset="-122"/>
                              <a:cs typeface="SimHei" charset="-122"/>
                            </a:rPr>
                            <m:t>𝑎</m:t>
                          </m:r>
                        </m:sub>
                        <m:sup>
                          <m:r>
                            <a:rPr lang="en-US" altLang="zh-CN" sz="2800" b="0" i="1" smtClean="0">
                              <a:latin typeface="Cambria Math" charset="0"/>
                              <a:ea typeface="SimHei" charset="-122"/>
                              <a:cs typeface="SimHei" charset="-122"/>
                            </a:rPr>
                            <m:t>𝑏</m:t>
                          </m:r>
                        </m:sup>
                        <m:e>
                          <m:r>
                            <a:rPr lang="en-US" altLang="zh-CN" sz="2800" i="1">
                              <a:latin typeface="Cambria Math" charset="0"/>
                              <a:ea typeface="SimHei" charset="-122"/>
                              <a:cs typeface="SimHei" charset="-122"/>
                            </a:rPr>
                            <m:t>𝐼𝑑</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𝒍</m:t>
                              </m:r>
                            </m:e>
                          </m:acc>
                          <m:r>
                            <a:rPr lang="en-US" altLang="zh-CN" sz="2800" i="1">
                              <a:latin typeface="Cambria Math" charset="0"/>
                              <a:ea typeface="SimHei" charset="-122"/>
                              <a:cs typeface="SimHei" charset="-122"/>
                            </a:rPr>
                            <m:t>×</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𝑩</m:t>
                              </m:r>
                            </m:e>
                          </m:acc>
                        </m:e>
                      </m:nary>
                    </m:oMath>
                  </m:oMathPara>
                </a14:m>
                <a:endParaRPr lang="zh-CN" altLang="en-US" sz="2800" dirty="0">
                  <a:latin typeface="SimHei" charset="-122"/>
                  <a:ea typeface="SimHei" charset="-122"/>
                  <a:cs typeface="SimHei"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1163935" y="1755124"/>
                <a:ext cx="2317750" cy="985398"/>
              </a:xfrm>
              <a:prstGeom prst="rect">
                <a:avLst/>
              </a:prstGeom>
              <a:blipFill rotWithShape="0">
                <a:blip r:embed="rId6"/>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3650717" y="1761952"/>
                <a:ext cx="2567113" cy="990592"/>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i="1">
                          <a:latin typeface="Cambria Math" charset="0"/>
                          <a:ea typeface="SimHei" charset="-122"/>
                          <a:cs typeface="SimHei" charset="-122"/>
                        </a:rPr>
                        <m:t>𝐼</m:t>
                      </m:r>
                      <m:d>
                        <m:dPr>
                          <m:ctrlPr>
                            <a:rPr lang="en-US" altLang="zh-CN" sz="2800" i="1" smtClean="0">
                              <a:latin typeface="Cambria Math" panose="02040503050406030204" pitchFamily="18" charset="0"/>
                              <a:ea typeface="SimHei" charset="-122"/>
                              <a:cs typeface="SimHei" charset="-122"/>
                            </a:rPr>
                          </m:ctrlPr>
                        </m:dPr>
                        <m:e>
                          <m:nary>
                            <m:naryPr>
                              <m:ctrlPr>
                                <a:rPr lang="en-US" altLang="zh-CN" sz="2800" i="1">
                                  <a:latin typeface="Cambria Math" panose="02040503050406030204" pitchFamily="18" charset="0"/>
                                  <a:ea typeface="SimHei" charset="-122"/>
                                  <a:cs typeface="SimHei" charset="-122"/>
                                </a:rPr>
                              </m:ctrlPr>
                            </m:naryPr>
                            <m:sub>
                              <m:r>
                                <m:rPr>
                                  <m:brk m:alnAt="23"/>
                                </m:rPr>
                                <a:rPr lang="en-US" altLang="zh-CN" sz="2800" i="1">
                                  <a:latin typeface="Cambria Math" charset="0"/>
                                  <a:ea typeface="SimHei" charset="-122"/>
                                  <a:cs typeface="SimHei" charset="-122"/>
                                </a:rPr>
                                <m:t>𝑎</m:t>
                              </m:r>
                            </m:sub>
                            <m:sup>
                              <m:r>
                                <a:rPr lang="en-US" altLang="zh-CN" sz="2800" i="1">
                                  <a:latin typeface="Cambria Math" charset="0"/>
                                  <a:ea typeface="SimHei" charset="-122"/>
                                  <a:cs typeface="SimHei" charset="-122"/>
                                </a:rPr>
                                <m:t>𝑏</m:t>
                              </m:r>
                            </m:sup>
                            <m:e>
                              <m:r>
                                <a:rPr lang="en-US" altLang="zh-CN" sz="2800" i="1">
                                  <a:latin typeface="Cambria Math" charset="0"/>
                                  <a:ea typeface="SimHei" charset="-122"/>
                                  <a:cs typeface="SimHei" charset="-122"/>
                                </a:rPr>
                                <m:t>𝑑</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𝒍</m:t>
                                  </m:r>
                                </m:e>
                              </m:acc>
                            </m:e>
                          </m:nary>
                        </m:e>
                      </m:d>
                      <m:r>
                        <a:rPr lang="en-US" altLang="zh-CN" sz="2800" i="1">
                          <a:latin typeface="Cambria Math" charset="0"/>
                          <a:ea typeface="SimHei" charset="-122"/>
                          <a:cs typeface="SimHei" charset="-122"/>
                        </a:rPr>
                        <m:t>×</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650717" y="1761952"/>
                <a:ext cx="2567113" cy="990592"/>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509920" y="2904608"/>
                <a:ext cx="1414426" cy="483146"/>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i="1">
                          <a:latin typeface="Cambria Math" charset="0"/>
                          <a:ea typeface="SimHei" charset="-122"/>
                          <a:cs typeface="SimHei" charset="-122"/>
                        </a:rPr>
                        <m:t>𝐼</m:t>
                      </m:r>
                      <m:acc>
                        <m:accPr>
                          <m:chr m:val="⃗"/>
                          <m:ctrlPr>
                            <a:rPr lang="en-US" altLang="zh-CN"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𝑳</m:t>
                          </m:r>
                        </m:e>
                      </m:acc>
                      <m:r>
                        <a:rPr lang="en-US" altLang="zh-CN" sz="2800" i="1">
                          <a:latin typeface="Cambria Math" charset="0"/>
                          <a:ea typeface="SimHei" charset="-122"/>
                          <a:cs typeface="SimHei" charset="-122"/>
                        </a:rPr>
                        <m:t>×</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509920" y="2904608"/>
                <a:ext cx="1414426" cy="483146"/>
              </a:xfrm>
              <a:prstGeom prst="rect">
                <a:avLst/>
              </a:prstGeom>
              <a:blipFill rotWithShape="0">
                <a:blip r:embed="rId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8694160" y="5860111"/>
                <a:ext cx="1252586" cy="49455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𝑳</m:t>
                          </m:r>
                        </m:e>
                      </m:acc>
                      <m:r>
                        <a:rPr lang="en-US" altLang="zh-CN" sz="2800" b="0" i="1" smtClean="0">
                          <a:latin typeface="Cambria Math" charset="0"/>
                          <a:ea typeface="SimHei" charset="-122"/>
                          <a:cs typeface="SimHei" charset="-122"/>
                        </a:rPr>
                        <m:t>=</m:t>
                      </m:r>
                      <m:acc>
                        <m:accPr>
                          <m:chr m:val="⃗"/>
                          <m:ctrlPr>
                            <a:rPr lang="en-US" altLang="zh-CN" sz="2800" i="1">
                              <a:latin typeface="Cambria Math" panose="02040503050406030204" pitchFamily="18" charset="0"/>
                              <a:ea typeface="SimHei" charset="-122"/>
                              <a:cs typeface="SimHei" charset="-122"/>
                            </a:rPr>
                          </m:ctrlPr>
                        </m:accPr>
                        <m:e>
                          <m:r>
                            <a:rPr lang="en-US" altLang="zh-CN" sz="2800" b="0" i="1" smtClean="0">
                              <a:latin typeface="Cambria Math" charset="0"/>
                              <a:ea typeface="SimHei" charset="-122"/>
                              <a:cs typeface="SimHei" charset="-122"/>
                            </a:rPr>
                            <m:t>𝑎𝑏</m:t>
                          </m:r>
                        </m:e>
                      </m:acc>
                    </m:oMath>
                  </m:oMathPara>
                </a14:m>
                <a:endParaRPr lang="zh-CN" altLang="en-US" sz="2800" dirty="0">
                  <a:latin typeface="SimHei" charset="-122"/>
                  <a:ea typeface="SimHei" charset="-122"/>
                  <a:cs typeface="SimHei"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8694160" y="5860111"/>
                <a:ext cx="1252586" cy="494559"/>
              </a:xfrm>
              <a:prstGeom prst="rect">
                <a:avLst/>
              </a:prstGeom>
              <a:blipFill rotWithShape="0">
                <a:blip r:embed="rId9"/>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014491" y="3445819"/>
                <a:ext cx="3273653" cy="587277"/>
              </a:xfrm>
              <a:prstGeom prst="rect">
                <a:avLst/>
              </a:prstGeom>
              <a:noFill/>
            </p:spPr>
            <p:txBody>
              <a:bodyPr wrap="none" rtlCol="0">
                <a:spAutoFit/>
              </a:bodyPr>
              <a:lstStyle/>
              <a:p>
                <a:r>
                  <a:rPr lang="zh-CN" altLang="en-US" sz="2800" b="1" dirty="0">
                    <a:latin typeface="SimHei" charset="-122"/>
                    <a:ea typeface="SimHei" charset="-122"/>
                    <a:cs typeface="SimHei" charset="-122"/>
                  </a:rPr>
                  <a:t>若</a:t>
                </a:r>
                <a14:m>
                  <m:oMath xmlns:m="http://schemas.openxmlformats.org/officeDocument/2006/math">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𝒂𝒃</m:t>
                        </m:r>
                      </m:e>
                    </m:acc>
                  </m:oMath>
                </a14:m>
                <a:r>
                  <a:rPr lang="zh-CN" altLang="en-US" sz="2800" b="1" dirty="0">
                    <a:latin typeface="SimHei" charset="-122"/>
                    <a:ea typeface="SimHei" charset="-122"/>
                    <a:cs typeface="SimHei" charset="-122"/>
                  </a:rPr>
                  <a:t>与磁场</a:t>
                </a:r>
                <a14:m>
                  <m:oMath xmlns:m="http://schemas.openxmlformats.org/officeDocument/2006/math">
                    <m:acc>
                      <m:accPr>
                        <m:chr m:val="⃗"/>
                        <m:ctrlPr>
                          <a:rPr lang="en-US" altLang="zh-CN" sz="2800" b="1" i="1" smtClean="0">
                            <a:solidFill>
                              <a:schemeClr val="tx1"/>
                            </a:solidFill>
                            <a:latin typeface="Cambria Math" panose="02040503050406030204" pitchFamily="18" charset="0"/>
                            <a:ea typeface="SimHei" charset="-122"/>
                            <a:cs typeface="SimHei" charset="-122"/>
                          </a:rPr>
                        </m:ctrlPr>
                      </m:accPr>
                      <m:e>
                        <m:r>
                          <a:rPr lang="en-US" altLang="zh-CN" sz="2800" b="1" i="1">
                            <a:solidFill>
                              <a:schemeClr val="tx1"/>
                            </a:solidFill>
                            <a:latin typeface="Cambria Math" charset="0"/>
                            <a:ea typeface="SimHei" charset="-122"/>
                            <a:cs typeface="SimHei" charset="-122"/>
                          </a:rPr>
                          <m:t>𝑩</m:t>
                        </m:r>
                      </m:e>
                    </m:acc>
                  </m:oMath>
                </a14:m>
                <a:r>
                  <a:rPr lang="zh-CN" altLang="en-US" sz="2800" b="1" dirty="0">
                    <a:latin typeface="SimHei" charset="-122"/>
                    <a:ea typeface="SimHei" charset="-122"/>
                    <a:cs typeface="SimHei" charset="-122"/>
                  </a:rPr>
                  <a:t>成</a:t>
                </a:r>
                <a14:m>
                  <m:oMath xmlns:m="http://schemas.openxmlformats.org/officeDocument/2006/math">
                    <m:r>
                      <a:rPr lang="zh-CN" altLang="en-US" sz="2800" b="1" i="1" dirty="0" smtClean="0">
                        <a:latin typeface="Cambria Math" charset="0"/>
                        <a:ea typeface="SimHei" charset="-122"/>
                        <a:cs typeface="SimHei" charset="-122"/>
                      </a:rPr>
                      <m:t>𝜽</m:t>
                    </m:r>
                  </m:oMath>
                </a14:m>
                <a:r>
                  <a:rPr lang="zh-CN" altLang="en-US" sz="2800" b="1" dirty="0">
                    <a:latin typeface="SimHei" charset="-122"/>
                    <a:ea typeface="SimHei" charset="-122"/>
                    <a:cs typeface="SimHei" charset="-122"/>
                  </a:rPr>
                  <a:t>角</a:t>
                </a:r>
                <a:endParaRPr lang="zh-CN" altLang="en-US" sz="2800" b="1" dirty="0">
                  <a:solidFill>
                    <a:schemeClr val="tx1"/>
                  </a:solidFill>
                  <a:latin typeface="SimHei" charset="-122"/>
                  <a:ea typeface="SimHei" charset="-122"/>
                  <a:cs typeface="SimHei" charset="-122"/>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1014491" y="3445819"/>
                <a:ext cx="3273653" cy="587277"/>
              </a:xfrm>
              <a:prstGeom prst="rect">
                <a:avLst/>
              </a:prstGeom>
              <a:blipFill rotWithShape="0">
                <a:blip r:embed="rId10"/>
                <a:stretch>
                  <a:fillRect l="-3724" t="-3093" r="-2235" b="-237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0064043" y="3795928"/>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10064043" y="3795928"/>
                <a:ext cx="439223" cy="483146"/>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2386549" y="4117504"/>
                <a:ext cx="2238497"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𝐹</m:t>
                      </m:r>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𝐼𝐿𝐵</m:t>
                      </m:r>
                      <m:func>
                        <m:funcPr>
                          <m:ctrlPr>
                            <a:rPr lang="en-US" altLang="zh-CN" sz="2800" b="0" i="1" smtClean="0">
                              <a:latin typeface="Cambria Math" panose="02040503050406030204" pitchFamily="18" charset="0"/>
                              <a:ea typeface="SimHei" charset="-122"/>
                              <a:cs typeface="SimHei" charset="-122"/>
                            </a:rPr>
                          </m:ctrlPr>
                        </m:funcPr>
                        <m:fName>
                          <m:r>
                            <m:rPr>
                              <m:sty m:val="p"/>
                            </m:rPr>
                            <a:rPr lang="en-US" altLang="zh-CN" sz="2800" b="0" i="0" smtClean="0">
                              <a:latin typeface="Cambria Math" charset="0"/>
                              <a:ea typeface="SimHei" charset="-122"/>
                              <a:cs typeface="SimHei" charset="-122"/>
                            </a:rPr>
                            <m:t>sin</m:t>
                          </m:r>
                        </m:fName>
                        <m:e>
                          <m:r>
                            <a:rPr lang="zh-CN" altLang="en-US" sz="2800" b="0" i="1" smtClean="0">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2386549" y="4117504"/>
                <a:ext cx="2238497" cy="430887"/>
              </a:xfrm>
              <a:prstGeom prst="rect">
                <a:avLst/>
              </a:prstGeom>
              <a:blipFill rotWithShape="0">
                <a:blip r:embed="rId12"/>
                <a:stretch>
                  <a:fillRect/>
                </a:stretch>
              </a:blipFill>
              <a:ln w="38100">
                <a:noFill/>
              </a:ln>
            </p:spPr>
            <p:txBody>
              <a:bodyPr/>
              <a:lstStyle/>
              <a:p>
                <a:r>
                  <a:rPr lang="zh-CN" altLang="en-US">
                    <a:noFill/>
                  </a:rPr>
                  <a:t> </a:t>
                </a:r>
              </a:p>
            </p:txBody>
          </p:sp>
        </mc:Fallback>
      </mc:AlternateContent>
      <p:cxnSp>
        <p:nvCxnSpPr>
          <p:cNvPr id="41" name="直接箭头连接符 40"/>
          <p:cNvCxnSpPr>
            <a:stCxn id="22" idx="2"/>
          </p:cNvCxnSpPr>
          <p:nvPr/>
        </p:nvCxnSpPr>
        <p:spPr>
          <a:xfrm flipH="1" flipV="1">
            <a:off x="8694160" y="3323909"/>
            <a:ext cx="577102" cy="824855"/>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8321896" y="3067440"/>
                <a:ext cx="40876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FF0000"/>
                              </a:solidFill>
                              <a:latin typeface="Cambria Math" panose="02040503050406030204" pitchFamily="18" charset="0"/>
                              <a:ea typeface="SimHei" charset="-122"/>
                              <a:cs typeface="SimHei" charset="-122"/>
                            </a:rPr>
                          </m:ctrlPr>
                        </m:accPr>
                        <m:e>
                          <m:r>
                            <a:rPr lang="en-US" altLang="zh-CN" sz="2800" b="1" i="1" smtClean="0">
                              <a:solidFill>
                                <a:srgbClr val="FF0000"/>
                              </a:solidFill>
                              <a:latin typeface="Cambria Math" charset="0"/>
                              <a:ea typeface="SimHei" charset="-122"/>
                              <a:cs typeface="SimHei" charset="-122"/>
                            </a:rPr>
                            <m:t>𝑭</m:t>
                          </m:r>
                        </m:e>
                      </m:acc>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8321896" y="3067440"/>
                <a:ext cx="408766" cy="483146"/>
              </a:xfrm>
              <a:prstGeom prst="rect">
                <a:avLst/>
              </a:prstGeom>
              <a:blipFill rotWithShape="0">
                <a:blip r:embed="rId13"/>
                <a:stretch>
                  <a:fillRect/>
                </a:stretch>
              </a:blipFill>
            </p:spPr>
            <p:txBody>
              <a:bodyPr/>
              <a:lstStyle/>
              <a:p>
                <a:r>
                  <a:rPr lang="zh-CN" altLang="en-US">
                    <a:noFill/>
                  </a:rPr>
                  <a:t> </a:t>
                </a:r>
              </a:p>
            </p:txBody>
          </p:sp>
        </mc:Fallback>
      </mc:AlternateContent>
      <p:sp>
        <p:nvSpPr>
          <p:cNvPr id="43" name="文本框 42"/>
          <p:cNvSpPr txBox="1"/>
          <p:nvPr/>
        </p:nvSpPr>
        <p:spPr>
          <a:xfrm>
            <a:off x="1014491" y="4725003"/>
            <a:ext cx="5594801" cy="954107"/>
          </a:xfrm>
          <a:prstGeom prst="rect">
            <a:avLst/>
          </a:prstGeom>
          <a:noFill/>
        </p:spPr>
        <p:txBody>
          <a:bodyPr wrap="none" rtlCol="0">
            <a:spAutoFit/>
          </a:bodyPr>
          <a:lstStyle/>
          <a:p>
            <a:r>
              <a:rPr lang="zh-CN" altLang="en-US" sz="2800" b="1" dirty="0">
                <a:latin typeface="SimHei" charset="-122"/>
                <a:ea typeface="SimHei" charset="-122"/>
                <a:cs typeface="SimHei" charset="-122"/>
              </a:rPr>
              <a:t>对于任意载流环路，在均匀磁场中</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受到的合力为零。</a:t>
            </a:r>
            <a:endParaRPr lang="zh-CN" altLang="en-US" sz="2800" b="1" dirty="0">
              <a:solidFill>
                <a:schemeClr val="tx1"/>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4" name="文本框 43"/>
              <p:cNvSpPr txBox="1"/>
              <p:nvPr/>
            </p:nvSpPr>
            <p:spPr>
              <a:xfrm>
                <a:off x="8145603" y="1129110"/>
                <a:ext cx="2178865" cy="49494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8145603" y="1129110"/>
                <a:ext cx="2178865" cy="494944"/>
              </a:xfrm>
              <a:prstGeom prst="rect">
                <a:avLst/>
              </a:prstGeom>
              <a:blipFill rotWithShape="0">
                <a:blip r:embed="rId14"/>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8380072" y="1520918"/>
                <a:ext cx="2489143" cy="100424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r>
                        <a:rPr lang="en-US" altLang="zh-CN" sz="2800" b="0" i="1" smtClean="0">
                          <a:latin typeface="Cambria Math" charset="0"/>
                          <a:ea typeface="SimHei" charset="-122"/>
                          <a:cs typeface="SimHei" charset="-122"/>
                        </a:rPr>
                        <m:t>=</m:t>
                      </m:r>
                      <m:nary>
                        <m:naryPr>
                          <m:ctrlPr>
                            <a:rPr lang="en-US" altLang="zh-CN" sz="2800" b="0" i="1" smtClean="0">
                              <a:latin typeface="Cambria Math" panose="02040503050406030204" pitchFamily="18" charset="0"/>
                              <a:ea typeface="SimHei" charset="-122"/>
                              <a:cs typeface="SimHei" charset="-122"/>
                            </a:rPr>
                          </m:ctrlPr>
                        </m:naryPr>
                        <m:sub>
                          <m:r>
                            <m:rPr>
                              <m:brk m:alnAt="23"/>
                            </m:rPr>
                            <a:rPr lang="en-US" altLang="zh-CN" sz="2800" b="1" i="1" smtClean="0">
                              <a:latin typeface="Cambria Math" charset="0"/>
                              <a:ea typeface="SimHei" charset="-122"/>
                              <a:cs typeface="SimHei" charset="-122"/>
                            </a:rPr>
                            <m:t>𝑳</m:t>
                          </m:r>
                        </m:sub>
                        <m:sup/>
                        <m:e>
                          <m:r>
                            <a:rPr lang="en-US" altLang="zh-CN" sz="2800" i="1">
                              <a:latin typeface="Cambria Math" charset="0"/>
                              <a:ea typeface="SimHei" charset="-122"/>
                              <a:cs typeface="SimHei" charset="-122"/>
                            </a:rPr>
                            <m:t>𝐼𝑑</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𝒍</m:t>
                              </m:r>
                            </m:e>
                          </m:acc>
                          <m:r>
                            <a:rPr lang="en-US" altLang="zh-CN" sz="2800" i="1">
                              <a:latin typeface="Cambria Math" charset="0"/>
                              <a:ea typeface="SimHei" charset="-122"/>
                              <a:cs typeface="SimHei" charset="-122"/>
                            </a:rPr>
                            <m:t>×</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𝑩</m:t>
                              </m:r>
                            </m:e>
                          </m:acc>
                        </m:e>
                      </m:nary>
                    </m:oMath>
                  </m:oMathPara>
                </a14:m>
                <a:endParaRPr lang="zh-CN" altLang="en-US" sz="2800" dirty="0">
                  <a:latin typeface="SimHei" charset="-122"/>
                  <a:ea typeface="SimHei" charset="-122"/>
                  <a:cs typeface="SimHei" charset="-122"/>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8380072" y="1520918"/>
                <a:ext cx="2489143" cy="1004249"/>
              </a:xfrm>
              <a:prstGeom prst="rect">
                <a:avLst/>
              </a:prstGeom>
              <a:blipFill rotWithShape="0">
                <a:blip r:embed="rId15"/>
                <a:stretch>
                  <a:fillRect/>
                </a:stretch>
              </a:blipFill>
              <a:ln w="38100">
                <a:noFill/>
              </a:ln>
            </p:spPr>
            <p:txBody>
              <a:bodyPr/>
              <a:lstStyle/>
              <a:p>
                <a:r>
                  <a:rPr lang="zh-CN" altLang="en-US">
                    <a:noFill/>
                  </a:rPr>
                  <a:t> </a:t>
                </a:r>
              </a:p>
            </p:txBody>
          </p:sp>
        </mc:Fallback>
      </mc:AlternateContent>
      <p:sp>
        <p:nvSpPr>
          <p:cNvPr id="46" name="AutoShape 2"/>
          <p:cNvSpPr>
            <a:spLocks/>
          </p:cNvSpPr>
          <p:nvPr/>
        </p:nvSpPr>
        <p:spPr bwMode="auto">
          <a:xfrm>
            <a:off x="7885985" y="1278663"/>
            <a:ext cx="243032" cy="975461"/>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p:sp>
        <p:nvSpPr>
          <p:cNvPr id="47" name="同心圆 46"/>
          <p:cNvSpPr/>
          <p:nvPr/>
        </p:nvSpPr>
        <p:spPr>
          <a:xfrm>
            <a:off x="9184268" y="4194594"/>
            <a:ext cx="1438651" cy="1465949"/>
          </a:xfrm>
          <a:prstGeom prst="donut">
            <a:avLst>
              <a:gd name="adj" fmla="val 7721"/>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cxnSp>
        <p:nvCxnSpPr>
          <p:cNvPr id="48" name="直接箭头连接符 47"/>
          <p:cNvCxnSpPr/>
          <p:nvPr/>
        </p:nvCxnSpPr>
        <p:spPr>
          <a:xfrm>
            <a:off x="10568660" y="4811145"/>
            <a:ext cx="0" cy="289117"/>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p:cNvSpPr txBox="1"/>
              <p:nvPr/>
            </p:nvSpPr>
            <p:spPr>
              <a:xfrm>
                <a:off x="10247889" y="4760731"/>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𝑰</m:t>
                      </m:r>
                    </m:oMath>
                  </m:oMathPara>
                </a14:m>
                <a:endParaRPr lang="zh-CN" altLang="en-US" sz="2400" b="1" dirty="0">
                  <a:latin typeface="SimHei" charset="-122"/>
                  <a:ea typeface="SimHei" charset="-122"/>
                  <a:cs typeface="SimHei"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10247889" y="4760731"/>
                <a:ext cx="288541" cy="369332"/>
              </a:xfrm>
              <a:prstGeom prst="rect">
                <a:avLst/>
              </a:prstGeom>
              <a:blipFill rotWithShape="0">
                <a:blip r:embed="rId16"/>
                <a:stretch>
                  <a:fillRect l="-8511" r="-10638" b="-8197"/>
                </a:stretch>
              </a:blipFill>
            </p:spPr>
            <p:txBody>
              <a:bodyPr/>
              <a:lstStyle/>
              <a:p>
                <a:r>
                  <a:rPr lang="zh-CN" altLang="en-US">
                    <a:noFill/>
                  </a:rPr>
                  <a:t> </a:t>
                </a:r>
              </a:p>
            </p:txBody>
          </p:sp>
        </mc:Fallback>
      </mc:AlternateContent>
      <p:sp>
        <p:nvSpPr>
          <p:cNvPr id="51" name="乘号 50"/>
          <p:cNvSpPr/>
          <p:nvPr/>
        </p:nvSpPr>
        <p:spPr>
          <a:xfrm>
            <a:off x="9516289" y="5354461"/>
            <a:ext cx="360000" cy="360000"/>
          </a:xfrm>
          <a:prstGeom prst="mathMultiply">
            <a:avLst>
              <a:gd name="adj1" fmla="val 10793"/>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Tree>
    <p:extLst>
      <p:ext uri="{BB962C8B-B14F-4D97-AF65-F5344CB8AC3E}">
        <p14:creationId xmlns:p14="http://schemas.microsoft.com/office/powerpoint/2010/main" val="1193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in)">
                                      <p:cBhvr>
                                        <p:cTn id="22" dur="2000"/>
                                        <p:tgtEl>
                                          <p:spTgt spid="3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2000"/>
                                        <p:tgtEl>
                                          <p:spTgt spid="17"/>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ircle(in)">
                                      <p:cBhvr>
                                        <p:cTn id="43" dur="2000"/>
                                        <p:tgtEl>
                                          <p:spTgt spid="18"/>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circle(in)">
                                      <p:cBhvr>
                                        <p:cTn id="46" dur="2000"/>
                                        <p:tgtEl>
                                          <p:spTgt spid="15"/>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circle(in)">
                                      <p:cBhvr>
                                        <p:cTn id="52" dur="2000"/>
                                        <p:tgtEl>
                                          <p:spTgt spid="16"/>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in)">
                                      <p:cBhvr>
                                        <p:cTn id="55" dur="20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500"/>
                                        <p:tgtEl>
                                          <p:spTgt spid="2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ipe(left)">
                                      <p:cBhvr>
                                        <p:cTn id="88" dur="500"/>
                                        <p:tgtEl>
                                          <p:spTgt spid="4"/>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wipe(left)">
                                      <p:cBhvr>
                                        <p:cTn id="122" dur="500"/>
                                        <p:tgtEl>
                                          <p:spTgt spid="3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500"/>
                                        <p:tgtEl>
                                          <p:spTgt spid="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00"/>
                                        <p:tgtEl>
                                          <p:spTgt spid="41"/>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down)">
                                      <p:cBhvr>
                                        <p:cTn id="135" dur="5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fade">
                                      <p:cBhvr>
                                        <p:cTn id="140" dur="500"/>
                                        <p:tgtEl>
                                          <p:spTgt spid="3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wipe(left)">
                                      <p:cBhvr>
                                        <p:cTn id="145" dur="500"/>
                                        <p:tgtEl>
                                          <p:spTgt spid="3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43"/>
                                        </p:tgtEl>
                                        <p:attrNameLst>
                                          <p:attrName>style.visibility</p:attrName>
                                        </p:attrNameLst>
                                      </p:cBhvr>
                                      <p:to>
                                        <p:strVal val="visible"/>
                                      </p:to>
                                    </p:set>
                                    <p:animEffect transition="in" filter="wipe(left)">
                                      <p:cBhvr>
                                        <p:cTn id="150" dur="500"/>
                                        <p:tgtEl>
                                          <p:spTgt spid="43"/>
                                        </p:tgtEl>
                                      </p:cBhvr>
                                    </p:animEffect>
                                  </p:childTnLst>
                                </p:cTn>
                              </p:par>
                            </p:childTnLst>
                          </p:cTn>
                        </p:par>
                      </p:childTnLst>
                    </p:cTn>
                  </p:par>
                  <p:par>
                    <p:cTn id="151" fill="hold">
                      <p:stCondLst>
                        <p:cond delay="indefinite"/>
                      </p:stCondLst>
                      <p:childTnLst>
                        <p:par>
                          <p:cTn id="152" fill="hold">
                            <p:stCondLst>
                              <p:cond delay="0"/>
                            </p:stCondLst>
                            <p:childTnLst>
                              <p:par>
                                <p:cTn id="153" presetID="6" presetClass="entr" presetSubtype="16" fill="hold" nodeType="click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circle(in)">
                                      <p:cBhvr>
                                        <p:cTn id="155" dur="2000"/>
                                        <p:tgtEl>
                                          <p:spTgt spid="48"/>
                                        </p:tgtEl>
                                      </p:cBhvr>
                                    </p:animEffect>
                                  </p:childTnLst>
                                </p:cTn>
                              </p:par>
                              <p:par>
                                <p:cTn id="156" presetID="6" presetClass="entr" presetSubtype="16" fill="hold" grpId="0" nodeType="with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circle(in)">
                                      <p:cBhvr>
                                        <p:cTn id="158" dur="2000"/>
                                        <p:tgtEl>
                                          <p:spTgt spid="49"/>
                                        </p:tgtEl>
                                      </p:cBhvr>
                                    </p:animEffect>
                                  </p:childTnLst>
                                </p:cTn>
                              </p:par>
                              <p:par>
                                <p:cTn id="159" presetID="6" presetClass="entr" presetSubtype="16"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circle(in)">
                                      <p:cBhvr>
                                        <p:cTn id="161"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p:bldP spid="25" grpId="0" animBg="1"/>
      <p:bldP spid="26" grpId="0"/>
      <p:bldP spid="30" grpId="0"/>
      <p:bldP spid="31" grpId="0"/>
      <p:bldP spid="32" grpId="0"/>
      <p:bldP spid="35" grpId="0"/>
      <p:bldP spid="36" grpId="0"/>
      <p:bldP spid="37" grpId="0"/>
      <p:bldP spid="38" grpId="0"/>
      <p:bldP spid="39" grpId="0"/>
      <p:bldP spid="42" grpId="0"/>
      <p:bldP spid="43" grpId="0"/>
      <p:bldP spid="44" grpId="0"/>
      <p:bldP spid="45" grpId="0"/>
      <p:bldP spid="46" grpId="0" animBg="1"/>
      <p:bldP spid="47" grpId="0" animBg="1"/>
      <p:bldP spid="49" grpId="0"/>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462" y="327301"/>
            <a:ext cx="9022022" cy="523220"/>
          </a:xfrm>
          <a:prstGeom prst="rect">
            <a:avLst/>
          </a:prstGeom>
          <a:noFill/>
        </p:spPr>
        <p:txBody>
          <a:bodyPr wrap="none" rtlCol="0">
            <a:spAutoFit/>
          </a:bodyPr>
          <a:lstStyle/>
          <a:p>
            <a:r>
              <a:rPr lang="zh-CN" altLang="en-US" sz="2800" b="1" dirty="0">
                <a:solidFill>
                  <a:srgbClr val="7030A0"/>
                </a:solidFill>
                <a:latin typeface="SimHei" charset="-122"/>
                <a:ea typeface="SimHei" charset="-122"/>
                <a:cs typeface="SimHei" charset="-122"/>
              </a:rPr>
              <a:t>例</a:t>
            </a:r>
            <a:r>
              <a:rPr lang="en-US" altLang="zh-CN" sz="2800" b="1" dirty="0">
                <a:solidFill>
                  <a:srgbClr val="7030A0"/>
                </a:solidFill>
                <a:latin typeface="SimHei" charset="-122"/>
                <a:ea typeface="SimHei" charset="-122"/>
                <a:cs typeface="SimHei" charset="-122"/>
              </a:rPr>
              <a:t>2</a:t>
            </a:r>
            <a:r>
              <a:rPr lang="zh-CN" altLang="en-US" sz="2800" b="1" dirty="0">
                <a:solidFill>
                  <a:srgbClr val="7030A0"/>
                </a:solidFill>
                <a:latin typeface="SimHei" charset="-122"/>
                <a:ea typeface="SimHei" charset="-122"/>
                <a:cs typeface="SimHei" charset="-122"/>
              </a:rPr>
              <a:t>：求两平行长直导线通有相同电流时的相互作用力。</a:t>
            </a:r>
          </a:p>
        </p:txBody>
      </p:sp>
      <p:sp>
        <p:nvSpPr>
          <p:cNvPr id="3" name="文本框 2"/>
          <p:cNvSpPr txBox="1"/>
          <p:nvPr/>
        </p:nvSpPr>
        <p:spPr>
          <a:xfrm>
            <a:off x="370462" y="850521"/>
            <a:ext cx="906017" cy="523220"/>
          </a:xfrm>
          <a:prstGeom prst="rect">
            <a:avLst/>
          </a:prstGeom>
          <a:noFill/>
        </p:spPr>
        <p:txBody>
          <a:bodyPr wrap="none" rtlCol="0">
            <a:spAutoFit/>
          </a:bodyPr>
          <a:lstStyle/>
          <a:p>
            <a:r>
              <a:rPr lang="zh-CN" altLang="en-US" sz="2800" b="1" dirty="0">
                <a:solidFill>
                  <a:srgbClr val="FF0000"/>
                </a:solidFill>
                <a:latin typeface="SimHei" charset="-122"/>
                <a:ea typeface="SimHei" charset="-122"/>
                <a:cs typeface="SimHei" charset="-122"/>
              </a:rPr>
              <a:t>解：</a:t>
            </a:r>
          </a:p>
        </p:txBody>
      </p:sp>
      <mc:AlternateContent xmlns:mc="http://schemas.openxmlformats.org/markup-compatibility/2006" xmlns:a14="http://schemas.microsoft.com/office/drawing/2010/main">
        <mc:Choice Requires="a14">
          <p:sp>
            <p:nvSpPr>
              <p:cNvPr id="4" name="文本框 3"/>
              <p:cNvSpPr txBox="1"/>
              <p:nvPr/>
            </p:nvSpPr>
            <p:spPr>
              <a:xfrm>
                <a:off x="1018466" y="808317"/>
                <a:ext cx="7188827" cy="587277"/>
              </a:xfrm>
              <a:prstGeom prst="rect">
                <a:avLst/>
              </a:prstGeom>
              <a:noFill/>
            </p:spPr>
            <p:txBody>
              <a:bodyPr wrap="none" rtlCol="0">
                <a:spAutoFit/>
              </a:bodyPr>
              <a:lstStyle/>
              <a:p>
                <a:r>
                  <a:rPr lang="zh-CN" altLang="en-US" sz="2800" b="1" dirty="0">
                    <a:latin typeface="SimHei" charset="-122"/>
                    <a:ea typeface="SimHei" charset="-122"/>
                    <a:cs typeface="SimHei" charset="-122"/>
                  </a:rPr>
                  <a:t>在</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𝑰</m:t>
                        </m:r>
                      </m:e>
                      <m:sub>
                        <m:r>
                          <a:rPr lang="en-US" altLang="zh-CN" sz="2800" b="1" i="1" smtClean="0">
                            <a:latin typeface="Cambria Math" charset="0"/>
                            <a:ea typeface="SimHei" charset="-122"/>
                            <a:cs typeface="SimHei" charset="-122"/>
                          </a:rPr>
                          <m:t>𝟐</m:t>
                        </m:r>
                      </m:sub>
                    </m:sSub>
                  </m:oMath>
                </a14:m>
                <a:r>
                  <a:rPr lang="zh-CN" altLang="en-US" sz="2800" b="1" dirty="0">
                    <a:latin typeface="SimHei" charset="-122"/>
                    <a:ea typeface="SimHei" charset="-122"/>
                    <a:cs typeface="SimHei" charset="-122"/>
                  </a:rPr>
                  <a:t>上取电流元</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𝑰</m:t>
                        </m:r>
                      </m:e>
                      <m:sub>
                        <m:r>
                          <a:rPr lang="en-US" altLang="zh-CN" sz="2800" b="1" i="1" smtClean="0">
                            <a:latin typeface="Cambria Math" charset="0"/>
                            <a:ea typeface="SimHei" charset="-122"/>
                            <a:cs typeface="SimHei" charset="-122"/>
                          </a:rPr>
                          <m:t>𝟐</m:t>
                        </m:r>
                      </m:sub>
                    </m:sSub>
                    <m:r>
                      <a:rPr lang="en-US" altLang="zh-CN" sz="2800" b="1" i="1" smtClean="0">
                        <a:latin typeface="Cambria Math" charset="0"/>
                        <a:ea typeface="SimHei" charset="-122"/>
                        <a:cs typeface="SimHei" charset="-122"/>
                      </a:rPr>
                      <m:t>𝒅</m:t>
                    </m:r>
                    <m:sSub>
                      <m:sSubPr>
                        <m:ctrlPr>
                          <a:rPr lang="en-US" altLang="zh-CN" sz="2800" b="1" i="1" smtClean="0">
                            <a:latin typeface="Cambria Math" panose="02040503050406030204" pitchFamily="18" charset="0"/>
                            <a:ea typeface="SimHei" charset="-122"/>
                            <a:cs typeface="SimHei" charset="-122"/>
                          </a:rPr>
                        </m:ctrlPr>
                      </m:sSubPr>
                      <m:e>
                        <m:acc>
                          <m:accPr>
                            <m:chr m:val="⃗"/>
                            <m:ctrlPr>
                              <a:rPr lang="en-US" altLang="zh-CN"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e>
                      <m:sub>
                        <m:r>
                          <a:rPr lang="en-US" altLang="zh-CN" sz="2800" b="1" i="1" smtClean="0">
                            <a:latin typeface="Cambria Math" charset="0"/>
                            <a:ea typeface="SimHei" charset="-122"/>
                            <a:cs typeface="SimHei" charset="-122"/>
                          </a:rPr>
                          <m:t>𝟐</m:t>
                        </m:r>
                      </m:sub>
                    </m:sSub>
                  </m:oMath>
                </a14:m>
                <a:r>
                  <a:rPr lang="zh-CN" altLang="en-US" sz="2800" b="1" dirty="0">
                    <a:latin typeface="SimHei" charset="-122"/>
                    <a:ea typeface="SimHei" charset="-122"/>
                    <a:cs typeface="SimHei" charset="-122"/>
                  </a:rPr>
                  <a:t>，</a:t>
                </a:r>
                <a14:m>
                  <m:oMath xmlns:m="http://schemas.openxmlformats.org/officeDocument/2006/math">
                    <m:sSub>
                      <m:sSubPr>
                        <m:ctrlPr>
                          <a:rPr lang="en-US" altLang="zh-CN" sz="2800" b="1" i="1">
                            <a:latin typeface="Cambria Math" panose="02040503050406030204" pitchFamily="18" charset="0"/>
                            <a:ea typeface="SimHei" charset="-122"/>
                            <a:cs typeface="SimHei" charset="-122"/>
                          </a:rPr>
                        </m:ctrlPr>
                      </m:sSubPr>
                      <m:e>
                        <m:r>
                          <a:rPr lang="en-US" altLang="zh-CN" sz="2800" b="1" i="1">
                            <a:latin typeface="Cambria Math" charset="0"/>
                            <a:ea typeface="SimHei" charset="-122"/>
                            <a:cs typeface="SimHei" charset="-122"/>
                          </a:rPr>
                          <m:t>𝑰</m:t>
                        </m:r>
                      </m:e>
                      <m:sub>
                        <m:r>
                          <a:rPr lang="en-US" altLang="zh-CN" sz="2800" b="1" i="1" smtClean="0">
                            <a:latin typeface="Cambria Math" charset="0"/>
                            <a:ea typeface="SimHei" charset="-122"/>
                            <a:cs typeface="SimHei" charset="-122"/>
                          </a:rPr>
                          <m:t>𝟏</m:t>
                        </m:r>
                      </m:sub>
                    </m:sSub>
                  </m:oMath>
                </a14:m>
                <a:r>
                  <a:rPr lang="zh-CN" altLang="en-US" sz="2800" b="1" dirty="0">
                    <a:latin typeface="SimHei" charset="-122"/>
                    <a:ea typeface="SimHei" charset="-122"/>
                    <a:cs typeface="SimHei" charset="-122"/>
                  </a:rPr>
                  <a:t>在此处的磁场</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acc>
                          <m:accPr>
                            <m:chr m:val="⃗"/>
                            <m:ctrlPr>
                              <a:rPr lang="en-US" altLang="zh-CN"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sub>
                        <m:r>
                          <a:rPr lang="en-US" altLang="zh-CN" sz="2800" b="1" i="1" smtClean="0">
                            <a:latin typeface="Cambria Math" charset="0"/>
                            <a:ea typeface="SimHei" charset="-122"/>
                            <a:cs typeface="SimHei" charset="-122"/>
                          </a:rPr>
                          <m:t>𝟏</m:t>
                        </m:r>
                      </m:sub>
                    </m:sSub>
                  </m:oMath>
                </a14:m>
                <a:r>
                  <a:rPr lang="zh-CN" altLang="en-US" sz="2800" b="1" dirty="0">
                    <a:latin typeface="SimHei" charset="-122"/>
                    <a:ea typeface="SimHei" charset="-122"/>
                    <a:cs typeface="SimHei" charset="-122"/>
                  </a:rPr>
                  <a:t>为</a:t>
                </a:r>
                <a:endParaRPr lang="zh-CN" altLang="en-US" sz="2800" b="1" dirty="0">
                  <a:solidFill>
                    <a:schemeClr val="tx1"/>
                  </a:solidFill>
                  <a:latin typeface="SimHei" charset="-122"/>
                  <a:ea typeface="SimHei" charset="-122"/>
                  <a:cs typeface="SimHei"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18466" y="808317"/>
                <a:ext cx="7188827" cy="587277"/>
              </a:xfrm>
              <a:prstGeom prst="rect">
                <a:avLst/>
              </a:prstGeom>
              <a:blipFill rotWithShape="0">
                <a:blip r:embed="rId2"/>
                <a:stretch>
                  <a:fillRect l="-1696" t="-4167" r="-85" b="-25000"/>
                </a:stretch>
              </a:blipFill>
            </p:spPr>
            <p:txBody>
              <a:bodyPr/>
              <a:lstStyle/>
              <a:p>
                <a:r>
                  <a:rPr lang="zh-CN" altLang="en-US">
                    <a:noFill/>
                  </a:rPr>
                  <a:t> </a:t>
                </a:r>
              </a:p>
            </p:txBody>
          </p:sp>
        </mc:Fallback>
      </mc:AlternateContent>
      <p:sp>
        <p:nvSpPr>
          <p:cNvPr id="5" name="圆柱形 4"/>
          <p:cNvSpPr/>
          <p:nvPr/>
        </p:nvSpPr>
        <p:spPr>
          <a:xfrm>
            <a:off x="8538905" y="937641"/>
            <a:ext cx="216000" cy="3168000"/>
          </a:xfrm>
          <a:prstGeom prst="can">
            <a:avLst>
              <a:gd name="adj" fmla="val 47078"/>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7" name="圆柱形 6"/>
          <p:cNvSpPr/>
          <p:nvPr/>
        </p:nvSpPr>
        <p:spPr>
          <a:xfrm>
            <a:off x="10108855" y="937641"/>
            <a:ext cx="216000" cy="3168000"/>
          </a:xfrm>
          <a:prstGeom prst="can">
            <a:avLst>
              <a:gd name="adj" fmla="val 47078"/>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9" name="直接箭头连接符 8"/>
          <p:cNvCxnSpPr/>
          <p:nvPr/>
        </p:nvCxnSpPr>
        <p:spPr>
          <a:xfrm flipV="1">
            <a:off x="8632837" y="1202207"/>
            <a:ext cx="0" cy="677967"/>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0209784" y="1202207"/>
            <a:ext cx="0" cy="677967"/>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8145194" y="1336429"/>
                <a:ext cx="435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ea typeface="SimHei" charset="-122"/>
                              <a:cs typeface="SimHei" charset="-122"/>
                            </a:rPr>
                          </m:ctrlPr>
                        </m:sSubPr>
                        <m:e>
                          <m:r>
                            <a:rPr lang="en-US" altLang="zh-CN" sz="2400" b="1" i="1" smtClean="0">
                              <a:solidFill>
                                <a:srgbClr val="FF0000"/>
                              </a:solidFill>
                              <a:latin typeface="Cambria Math" charset="0"/>
                              <a:ea typeface="SimHei" charset="-122"/>
                              <a:cs typeface="SimHei" charset="-122"/>
                            </a:rPr>
                            <m:t>𝑰</m:t>
                          </m:r>
                        </m:e>
                        <m:sub>
                          <m:r>
                            <a:rPr lang="en-US" altLang="zh-CN" sz="2400" b="1" i="1" smtClean="0">
                              <a:solidFill>
                                <a:srgbClr val="FF0000"/>
                              </a:solidFill>
                              <a:latin typeface="Cambria Math" charset="0"/>
                              <a:ea typeface="SimHei" charset="-122"/>
                              <a:cs typeface="SimHei" charset="-122"/>
                            </a:rPr>
                            <m:t>𝟏</m:t>
                          </m:r>
                        </m:sub>
                      </m:sSub>
                    </m:oMath>
                  </m:oMathPara>
                </a14:m>
                <a:endParaRPr lang="zh-CN" altLang="en-US" sz="2400" b="1" dirty="0">
                  <a:solidFill>
                    <a:srgbClr val="FF0000"/>
                  </a:solidFill>
                  <a:latin typeface="SimHei" charset="-122"/>
                  <a:ea typeface="SimHei" charset="-122"/>
                  <a:cs typeface="SimHei"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8145194" y="1336429"/>
                <a:ext cx="435953" cy="369332"/>
              </a:xfrm>
              <a:prstGeom prst="rect">
                <a:avLst/>
              </a:prstGeom>
              <a:blipFill rotWithShape="0">
                <a:blip r:embed="rId3"/>
                <a:stretch>
                  <a:fillRect l="-5556"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365542" y="1348149"/>
                <a:ext cx="435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ea typeface="SimHei" charset="-122"/>
                              <a:cs typeface="SimHei" charset="-122"/>
                            </a:rPr>
                          </m:ctrlPr>
                        </m:sSubPr>
                        <m:e>
                          <m:r>
                            <a:rPr lang="en-US" altLang="zh-CN" sz="2400" b="1" i="1" smtClean="0">
                              <a:solidFill>
                                <a:srgbClr val="FF0000"/>
                              </a:solidFill>
                              <a:latin typeface="Cambria Math" charset="0"/>
                              <a:ea typeface="SimHei" charset="-122"/>
                              <a:cs typeface="SimHei" charset="-122"/>
                            </a:rPr>
                            <m:t>𝑰</m:t>
                          </m:r>
                        </m:e>
                        <m:sub>
                          <m:r>
                            <a:rPr lang="en-US" altLang="zh-CN" sz="2400" b="1" i="1" smtClean="0">
                              <a:solidFill>
                                <a:srgbClr val="FF0000"/>
                              </a:solidFill>
                              <a:latin typeface="Cambria Math" charset="0"/>
                              <a:ea typeface="SimHei" charset="-122"/>
                              <a:cs typeface="SimHei" charset="-122"/>
                            </a:rPr>
                            <m:t>𝟐</m:t>
                          </m:r>
                        </m:sub>
                      </m:sSub>
                    </m:oMath>
                  </m:oMathPara>
                </a14:m>
                <a:endParaRPr lang="zh-CN" altLang="en-US" sz="2400" b="1" dirty="0">
                  <a:solidFill>
                    <a:srgbClr val="FF0000"/>
                  </a:solidFill>
                  <a:latin typeface="SimHei" charset="-122"/>
                  <a:ea typeface="SimHei" charset="-122"/>
                  <a:cs typeface="SimHei"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365542" y="1348149"/>
                <a:ext cx="435953" cy="369332"/>
              </a:xfrm>
              <a:prstGeom prst="rect">
                <a:avLst/>
              </a:prstGeom>
              <a:blipFill rotWithShape="0">
                <a:blip r:embed="rId4"/>
                <a:stretch>
                  <a:fillRect l="-5556" b="-18033"/>
                </a:stretch>
              </a:blipFill>
            </p:spPr>
            <p:txBody>
              <a:bodyPr/>
              <a:lstStyle/>
              <a:p>
                <a:r>
                  <a:rPr lang="zh-CN" altLang="en-US">
                    <a:noFill/>
                  </a:rPr>
                  <a:t> </a:t>
                </a:r>
              </a:p>
            </p:txBody>
          </p:sp>
        </mc:Fallback>
      </mc:AlternateContent>
      <p:cxnSp>
        <p:nvCxnSpPr>
          <p:cNvPr id="14" name="直接箭头连接符 13"/>
          <p:cNvCxnSpPr/>
          <p:nvPr/>
        </p:nvCxnSpPr>
        <p:spPr>
          <a:xfrm>
            <a:off x="8726770" y="3615388"/>
            <a:ext cx="1367944" cy="0"/>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9290014" y="3444790"/>
                <a:ext cx="352661"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8000"/>
                          </a:solidFill>
                          <a:latin typeface="Cambria Math" charset="0"/>
                          <a:ea typeface="SimHei" charset="-122"/>
                          <a:cs typeface="SimHei" charset="-122"/>
                        </a:rPr>
                        <m:t>𝒅</m:t>
                      </m:r>
                    </m:oMath>
                  </m:oMathPara>
                </a14:m>
                <a:endParaRPr lang="zh-CN" altLang="en-US" sz="2400" b="1" dirty="0">
                  <a:solidFill>
                    <a:srgbClr val="008000"/>
                  </a:solidFill>
                  <a:latin typeface="SimHei" charset="-122"/>
                  <a:ea typeface="SimHei" charset="-122"/>
                  <a:cs typeface="Sim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290014" y="3444790"/>
                <a:ext cx="352661" cy="369332"/>
              </a:xfrm>
              <a:prstGeom prst="rect">
                <a:avLst/>
              </a:prstGeom>
              <a:blipFill rotWithShape="0">
                <a:blip r:embed="rId5"/>
                <a:stretch>
                  <a:fillRect l="-8621" r="-8621" b="-9836"/>
                </a:stretch>
              </a:blipFill>
            </p:spPr>
            <p:txBody>
              <a:bodyPr/>
              <a:lstStyle/>
              <a:p>
                <a:r>
                  <a:rPr lang="zh-CN" altLang="en-US">
                    <a:noFill/>
                  </a:rPr>
                  <a:t> </a:t>
                </a:r>
              </a:p>
            </p:txBody>
          </p:sp>
        </mc:Fallback>
      </mc:AlternateContent>
      <p:sp>
        <p:nvSpPr>
          <p:cNvPr id="16" name="圆柱形 15"/>
          <p:cNvSpPr/>
          <p:nvPr/>
        </p:nvSpPr>
        <p:spPr>
          <a:xfrm>
            <a:off x="10110959" y="2521641"/>
            <a:ext cx="216000" cy="432000"/>
          </a:xfrm>
          <a:prstGeom prst="can">
            <a:avLst>
              <a:gd name="adj" fmla="val 47078"/>
            </a:avLst>
          </a:prstGeom>
          <a:solidFill>
            <a:schemeClr val="accent1">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10377262" y="2625964"/>
                <a:ext cx="895950" cy="424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C00000"/>
                              </a:solidFill>
                              <a:latin typeface="Cambria Math" panose="02040503050406030204" pitchFamily="18" charset="0"/>
                              <a:ea typeface="SimHei" charset="-122"/>
                              <a:cs typeface="SimHei" charset="-122"/>
                            </a:rPr>
                          </m:ctrlPr>
                        </m:sSubPr>
                        <m:e>
                          <m:r>
                            <a:rPr lang="en-US" altLang="zh-CN" sz="2400" b="1" i="1" smtClean="0">
                              <a:solidFill>
                                <a:srgbClr val="C00000"/>
                              </a:solidFill>
                              <a:latin typeface="Cambria Math" charset="0"/>
                              <a:ea typeface="SimHei" charset="-122"/>
                              <a:cs typeface="SimHei" charset="-122"/>
                            </a:rPr>
                            <m:t>𝑰</m:t>
                          </m:r>
                        </m:e>
                        <m:sub>
                          <m:r>
                            <a:rPr lang="en-US" altLang="zh-CN" sz="2400" b="1" i="1" smtClean="0">
                              <a:solidFill>
                                <a:srgbClr val="C00000"/>
                              </a:solidFill>
                              <a:latin typeface="Cambria Math" charset="0"/>
                              <a:ea typeface="SimHei" charset="-122"/>
                              <a:cs typeface="SimHei" charset="-122"/>
                            </a:rPr>
                            <m:t>𝟐</m:t>
                          </m:r>
                        </m:sub>
                      </m:sSub>
                      <m:r>
                        <a:rPr lang="en-US" altLang="zh-CN" sz="2400" b="1" i="1" smtClean="0">
                          <a:solidFill>
                            <a:srgbClr val="C00000"/>
                          </a:solidFill>
                          <a:latin typeface="Cambria Math" charset="0"/>
                          <a:ea typeface="SimHei" charset="-122"/>
                          <a:cs typeface="SimHei" charset="-122"/>
                        </a:rPr>
                        <m:t>𝒅</m:t>
                      </m:r>
                      <m:sSub>
                        <m:sSubPr>
                          <m:ctrlPr>
                            <a:rPr lang="en-US" altLang="zh-CN" sz="2400" b="1" i="1" smtClean="0">
                              <a:solidFill>
                                <a:srgbClr val="C00000"/>
                              </a:solidFill>
                              <a:latin typeface="Cambria Math" panose="02040503050406030204" pitchFamily="18" charset="0"/>
                              <a:ea typeface="SimHei" charset="-122"/>
                              <a:cs typeface="SimHei" charset="-122"/>
                            </a:rPr>
                          </m:ctrlPr>
                        </m:sSubPr>
                        <m:e>
                          <m:acc>
                            <m:accPr>
                              <m:chr m:val="⃗"/>
                              <m:ctrlPr>
                                <a:rPr lang="en-US" altLang="zh-CN" sz="2400" b="1" i="1" smtClean="0">
                                  <a:solidFill>
                                    <a:srgbClr val="C00000"/>
                                  </a:solidFill>
                                  <a:latin typeface="Cambria Math" panose="02040503050406030204" pitchFamily="18" charset="0"/>
                                  <a:ea typeface="SimHei" charset="-122"/>
                                  <a:cs typeface="SimHei" charset="-122"/>
                                </a:rPr>
                              </m:ctrlPr>
                            </m:accPr>
                            <m:e>
                              <m:r>
                                <a:rPr lang="en-US" altLang="zh-CN" sz="2400" b="1" i="1" smtClean="0">
                                  <a:solidFill>
                                    <a:srgbClr val="C00000"/>
                                  </a:solidFill>
                                  <a:latin typeface="Cambria Math" charset="0"/>
                                  <a:ea typeface="SimHei" charset="-122"/>
                                  <a:cs typeface="SimHei" charset="-122"/>
                                </a:rPr>
                                <m:t>𝒍</m:t>
                              </m:r>
                            </m:e>
                          </m:acc>
                        </m:e>
                        <m:sub>
                          <m:r>
                            <a:rPr lang="en-US" altLang="zh-CN" sz="2400" b="1" i="1" smtClean="0">
                              <a:solidFill>
                                <a:srgbClr val="C00000"/>
                              </a:solidFill>
                              <a:latin typeface="Cambria Math" charset="0"/>
                              <a:ea typeface="SimHei" charset="-122"/>
                              <a:cs typeface="SimHei" charset="-122"/>
                            </a:rPr>
                            <m:t>𝟐</m:t>
                          </m:r>
                        </m:sub>
                      </m:sSub>
                    </m:oMath>
                  </m:oMathPara>
                </a14:m>
                <a:endParaRPr lang="zh-CN" altLang="en-US" sz="2400" b="1" dirty="0">
                  <a:solidFill>
                    <a:srgbClr val="C00000"/>
                  </a:solidFill>
                  <a:latin typeface="SimHei" charset="-122"/>
                  <a:ea typeface="SimHei" charset="-122"/>
                  <a:cs typeface="SimHei"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377262" y="2625964"/>
                <a:ext cx="895950" cy="424155"/>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18" name="直接箭头连接符 17"/>
          <p:cNvCxnSpPr/>
          <p:nvPr/>
        </p:nvCxnSpPr>
        <p:spPr>
          <a:xfrm flipV="1">
            <a:off x="10218147" y="2140453"/>
            <a:ext cx="0" cy="677967"/>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0216855" y="2166420"/>
            <a:ext cx="648000" cy="64800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10874032" y="1930170"/>
                <a:ext cx="52411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b="1"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𝑩</m:t>
                              </m:r>
                            </m:e>
                          </m:acc>
                        </m:e>
                        <m:sub>
                          <m:r>
                            <a:rPr lang="en-US" altLang="zh-CN" sz="2400" b="1" i="1" smtClean="0">
                              <a:solidFill>
                                <a:srgbClr val="0000FF"/>
                              </a:solidFill>
                              <a:latin typeface="Cambria Math" charset="0"/>
                              <a:ea typeface="SimHei" charset="-122"/>
                              <a:cs typeface="SimHei" charset="-122"/>
                            </a:rPr>
                            <m:t>𝟏</m:t>
                          </m:r>
                        </m:sub>
                      </m:sSub>
                    </m:oMath>
                  </m:oMathPara>
                </a14:m>
                <a:endParaRPr lang="zh-CN" altLang="en-US" sz="2400" b="1" dirty="0">
                  <a:solidFill>
                    <a:srgbClr val="0000FF"/>
                  </a:solidFill>
                  <a:latin typeface="SimHei" charset="-122"/>
                  <a:ea typeface="SimHei" charset="-122"/>
                  <a:cs typeface="SimHei"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0874032" y="1930170"/>
                <a:ext cx="524118" cy="41408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327268" y="1369950"/>
                <a:ext cx="166128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ea typeface="SimHei" charset="-122"/>
                              <a:cs typeface="SimHei" charset="-122"/>
                            </a:rPr>
                          </m:ctrlPr>
                        </m:sSubPr>
                        <m:e>
                          <m:r>
                            <a:rPr lang="en-US" altLang="zh-CN" sz="2800" b="0" i="1" smtClean="0">
                              <a:solidFill>
                                <a:schemeClr val="tx1"/>
                              </a:solidFill>
                              <a:latin typeface="Cambria Math" charset="0"/>
                              <a:ea typeface="SimHei" charset="-122"/>
                              <a:cs typeface="SimHei" charset="-122"/>
                            </a:rPr>
                            <m:t>𝐵</m:t>
                          </m:r>
                        </m:e>
                        <m:sub>
                          <m:r>
                            <a:rPr lang="en-US" altLang="zh-CN" sz="2800" b="0" i="1" smtClean="0">
                              <a:solidFill>
                                <a:schemeClr val="tx1"/>
                              </a:solidFill>
                              <a:latin typeface="Cambria Math" charset="0"/>
                              <a:ea typeface="SimHei" charset="-122"/>
                              <a:cs typeface="SimHei" charset="-122"/>
                            </a:rPr>
                            <m:t>1</m:t>
                          </m:r>
                        </m:sub>
                      </m:sSub>
                      <m:r>
                        <a:rPr lang="en-US" altLang="zh-CN" sz="2800" b="0" i="1" smtClean="0">
                          <a:solidFill>
                            <a:schemeClr val="tx1"/>
                          </a:solidFill>
                          <a:latin typeface="Cambria Math" charset="0"/>
                          <a:ea typeface="SimHei" charset="-122"/>
                          <a:cs typeface="SimHei" charset="-122"/>
                        </a:rPr>
                        <m:t>=</m:t>
                      </m:r>
                      <m:f>
                        <m:fPr>
                          <m:ctrlPr>
                            <a:rPr lang="en-US" altLang="zh-CN" sz="2800" b="0" i="1" smtClean="0">
                              <a:solidFill>
                                <a:schemeClr val="tx1"/>
                              </a:solidFill>
                              <a:latin typeface="Cambria Math" panose="02040503050406030204" pitchFamily="18" charset="0"/>
                              <a:ea typeface="SimHei" charset="-122"/>
                              <a:cs typeface="SimHei" charset="-122"/>
                            </a:rPr>
                          </m:ctrlPr>
                        </m:fPr>
                        <m:num>
                          <m:sSub>
                            <m:sSubPr>
                              <m:ctrlPr>
                                <a:rPr lang="en-US" altLang="zh-CN" sz="2800" b="0" i="1" smtClean="0">
                                  <a:solidFill>
                                    <a:schemeClr val="tx1"/>
                                  </a:solidFill>
                                  <a:latin typeface="Cambria Math" panose="02040503050406030204" pitchFamily="18" charset="0"/>
                                  <a:ea typeface="SimHei" charset="-122"/>
                                  <a:cs typeface="SimHei" charset="-122"/>
                                </a:rPr>
                              </m:ctrlPr>
                            </m:sSubPr>
                            <m:e>
                              <m:r>
                                <a:rPr lang="zh-CN" altLang="en-US" sz="2800" b="0" i="1" smtClean="0">
                                  <a:solidFill>
                                    <a:schemeClr val="tx1"/>
                                  </a:solidFill>
                                  <a:latin typeface="Cambria Math" charset="0"/>
                                  <a:ea typeface="SimHei" charset="-122"/>
                                  <a:cs typeface="SimHei" charset="-122"/>
                                </a:rPr>
                                <m:t>𝜇</m:t>
                              </m:r>
                            </m:e>
                            <m:sub>
                              <m:r>
                                <a:rPr lang="en-US" altLang="zh-CN" sz="2800" b="0" i="1" smtClean="0">
                                  <a:solidFill>
                                    <a:schemeClr val="tx1"/>
                                  </a:solidFill>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𝐼</m:t>
                              </m:r>
                            </m:e>
                            <m:sub>
                              <m:r>
                                <a:rPr lang="en-US" altLang="zh-CN" sz="2800" b="0" i="1" smtClean="0">
                                  <a:latin typeface="Cambria Math" charset="0"/>
                                  <a:ea typeface="SimHei" charset="-122"/>
                                  <a:cs typeface="SimHei" charset="-122"/>
                                </a:rPr>
                                <m:t>1</m:t>
                              </m:r>
                            </m:sub>
                          </m:sSub>
                        </m:num>
                        <m:den>
                          <m:r>
                            <a:rPr lang="en-US" altLang="zh-CN" sz="2800" b="0" i="1" smtClean="0">
                              <a:solidFill>
                                <a:schemeClr val="tx1"/>
                              </a:solidFill>
                              <a:latin typeface="Cambria Math" charset="0"/>
                              <a:ea typeface="SimHei" charset="-122"/>
                              <a:cs typeface="SimHei" charset="-122"/>
                            </a:rPr>
                            <m:t>2</m:t>
                          </m:r>
                          <m:r>
                            <a:rPr lang="zh-CN" altLang="en-US" sz="2800" b="0" i="1" smtClean="0">
                              <a:solidFill>
                                <a:schemeClr val="tx1"/>
                              </a:solidFill>
                              <a:latin typeface="Cambria Math" charset="0"/>
                              <a:ea typeface="SimHei" charset="-122"/>
                              <a:cs typeface="SimHei" charset="-122"/>
                            </a:rPr>
                            <m:t>𝜋</m:t>
                          </m:r>
                          <m:r>
                            <a:rPr lang="en-US" altLang="zh-CN" sz="2800" b="0" i="1" smtClean="0">
                              <a:solidFill>
                                <a:schemeClr val="tx1"/>
                              </a:solidFill>
                              <a:latin typeface="Cambria Math" charset="0"/>
                              <a:ea typeface="SimHei" charset="-122"/>
                              <a:cs typeface="SimHei" charset="-122"/>
                            </a:rPr>
                            <m:t>𝑑</m:t>
                          </m:r>
                        </m:den>
                      </m:f>
                    </m:oMath>
                  </m:oMathPara>
                </a14:m>
                <a:endParaRPr lang="zh-CN" altLang="en-US" sz="2800" dirty="0">
                  <a:solidFill>
                    <a:schemeClr val="tx1"/>
                  </a:solidFill>
                  <a:latin typeface="SimHei" charset="-122"/>
                  <a:ea typeface="SimHei" charset="-122"/>
                  <a:cs typeface="SimHei"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327268" y="1369950"/>
                <a:ext cx="1661288" cy="806631"/>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151883" y="1497952"/>
                <a:ext cx="3396379" cy="587277"/>
              </a:xfrm>
              <a:prstGeom prst="rect">
                <a:avLst/>
              </a:prstGeom>
              <a:noFill/>
            </p:spPr>
            <p:txBody>
              <a:bodyPr wrap="none" rtlCol="0">
                <a:spAutoFit/>
              </a:bodyPr>
              <a:lstStyle/>
              <a:p>
                <a:r>
                  <a:rPr lang="en-US" altLang="zh-CN" sz="2800" b="1" dirty="0">
                    <a:solidFill>
                      <a:srgbClr val="C00000"/>
                    </a:solidFill>
                    <a:latin typeface="SimHei" charset="-122"/>
                    <a:ea typeface="SimHei" charset="-122"/>
                    <a:cs typeface="SimHei" charset="-122"/>
                  </a:rPr>
                  <a:t>---</a:t>
                </a:r>
                <a:r>
                  <a:rPr lang="zh-CN" altLang="en-US" sz="2800" b="1" dirty="0">
                    <a:solidFill>
                      <a:srgbClr val="C00000"/>
                    </a:solidFill>
                    <a:latin typeface="SimHei" charset="-122"/>
                    <a:ea typeface="SimHei" charset="-122"/>
                    <a:cs typeface="SimHei" charset="-122"/>
                  </a:rPr>
                  <a:t>方向垂直于</a:t>
                </a:r>
                <a14:m>
                  <m:oMath xmlns:m="http://schemas.openxmlformats.org/officeDocument/2006/math">
                    <m:sSub>
                      <m:sSubPr>
                        <m:ctrlPr>
                          <a:rPr lang="en-US" altLang="zh-CN" sz="2800" b="1" i="1">
                            <a:solidFill>
                              <a:srgbClr val="C00000"/>
                            </a:solidFill>
                            <a:latin typeface="Cambria Math" panose="02040503050406030204" pitchFamily="18" charset="0"/>
                            <a:ea typeface="SimHei" charset="-122"/>
                            <a:cs typeface="SimHei" charset="-122"/>
                          </a:rPr>
                        </m:ctrlPr>
                      </m:sSubPr>
                      <m:e>
                        <m:r>
                          <a:rPr lang="en-US" altLang="zh-CN" sz="2800" b="1" i="1">
                            <a:solidFill>
                              <a:srgbClr val="C00000"/>
                            </a:solidFill>
                            <a:latin typeface="Cambria Math" charset="0"/>
                            <a:ea typeface="SimHei" charset="-122"/>
                            <a:cs typeface="SimHei" charset="-122"/>
                          </a:rPr>
                          <m:t>𝑰</m:t>
                        </m:r>
                      </m:e>
                      <m:sub>
                        <m:r>
                          <a:rPr lang="en-US" altLang="zh-CN" sz="2800" b="1" i="1">
                            <a:solidFill>
                              <a:srgbClr val="C00000"/>
                            </a:solidFill>
                            <a:latin typeface="Cambria Math" charset="0"/>
                            <a:ea typeface="SimHei" charset="-122"/>
                            <a:cs typeface="SimHei" charset="-122"/>
                          </a:rPr>
                          <m:t>𝟐</m:t>
                        </m:r>
                      </m:sub>
                    </m:sSub>
                    <m:r>
                      <a:rPr lang="en-US" altLang="zh-CN" sz="2800" b="1" i="1">
                        <a:solidFill>
                          <a:srgbClr val="C00000"/>
                        </a:solidFill>
                        <a:latin typeface="Cambria Math" charset="0"/>
                        <a:ea typeface="SimHei" charset="-122"/>
                        <a:cs typeface="SimHei" charset="-122"/>
                      </a:rPr>
                      <m:t>𝒅</m:t>
                    </m:r>
                    <m:sSub>
                      <m:sSubPr>
                        <m:ctrlPr>
                          <a:rPr lang="en-US" altLang="zh-CN" sz="2800" b="1" i="1">
                            <a:solidFill>
                              <a:srgbClr val="C00000"/>
                            </a:solidFill>
                            <a:latin typeface="Cambria Math" panose="02040503050406030204" pitchFamily="18" charset="0"/>
                            <a:ea typeface="SimHei" charset="-122"/>
                            <a:cs typeface="SimHei" charset="-122"/>
                          </a:rPr>
                        </m:ctrlPr>
                      </m:sSubPr>
                      <m:e>
                        <m:acc>
                          <m:accPr>
                            <m:chr m:val="⃗"/>
                            <m:ctrlPr>
                              <a:rPr lang="en-US" altLang="zh-CN" sz="2800" b="1" i="1">
                                <a:solidFill>
                                  <a:srgbClr val="C00000"/>
                                </a:solidFill>
                                <a:latin typeface="Cambria Math" panose="02040503050406030204" pitchFamily="18" charset="0"/>
                                <a:ea typeface="SimHei" charset="-122"/>
                                <a:cs typeface="SimHei" charset="-122"/>
                              </a:rPr>
                            </m:ctrlPr>
                          </m:accPr>
                          <m:e>
                            <m:r>
                              <a:rPr lang="en-US" altLang="zh-CN" sz="2800" b="1" i="1">
                                <a:solidFill>
                                  <a:srgbClr val="C00000"/>
                                </a:solidFill>
                                <a:latin typeface="Cambria Math" charset="0"/>
                                <a:ea typeface="SimHei" charset="-122"/>
                                <a:cs typeface="SimHei" charset="-122"/>
                              </a:rPr>
                              <m:t>𝒍</m:t>
                            </m:r>
                          </m:e>
                        </m:acc>
                      </m:e>
                      <m:sub>
                        <m:r>
                          <a:rPr lang="en-US" altLang="zh-CN" sz="2800" b="1" i="1">
                            <a:solidFill>
                              <a:srgbClr val="C00000"/>
                            </a:solidFill>
                            <a:latin typeface="Cambria Math" charset="0"/>
                            <a:ea typeface="SimHei" charset="-122"/>
                            <a:cs typeface="SimHei" charset="-122"/>
                          </a:rPr>
                          <m:t>𝟐</m:t>
                        </m:r>
                      </m:sub>
                    </m:sSub>
                  </m:oMath>
                </a14:m>
                <a:endParaRPr lang="zh-CN" altLang="en-US" sz="2800" b="1" dirty="0">
                  <a:solidFill>
                    <a:srgbClr val="C00000"/>
                  </a:solidFill>
                  <a:latin typeface="SimHei" charset="-122"/>
                  <a:ea typeface="SimHei" charset="-122"/>
                  <a:cs typeface="SimHei"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51883" y="1497952"/>
                <a:ext cx="3396379" cy="587277"/>
              </a:xfrm>
              <a:prstGeom prst="rect">
                <a:avLst/>
              </a:prstGeom>
              <a:blipFill rotWithShape="0">
                <a:blip r:embed="rId9"/>
                <a:stretch>
                  <a:fillRect l="-3591" t="-41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10499" y="2120309"/>
                <a:ext cx="5017014" cy="587277"/>
              </a:xfrm>
              <a:prstGeom prst="rect">
                <a:avLst/>
              </a:prstGeom>
              <a:noFill/>
            </p:spPr>
            <p:txBody>
              <a:bodyPr wrap="none" rtlCol="0">
                <a:spAutoFit/>
              </a:bodyPr>
              <a:lstStyle/>
              <a:p>
                <a:r>
                  <a:rPr lang="zh-CN" altLang="en-US" sz="2800" b="1" dirty="0">
                    <a:latin typeface="SimHei" charset="-122"/>
                    <a:ea typeface="SimHei" charset="-122"/>
                    <a:cs typeface="SimHei" charset="-122"/>
                  </a:rPr>
                  <a:t>电流元</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𝑰</m:t>
                        </m:r>
                      </m:e>
                      <m:sub>
                        <m:r>
                          <a:rPr lang="en-US" altLang="zh-CN" sz="2800" b="1" i="1" smtClean="0">
                            <a:latin typeface="Cambria Math" charset="0"/>
                            <a:ea typeface="SimHei" charset="-122"/>
                            <a:cs typeface="SimHei" charset="-122"/>
                          </a:rPr>
                          <m:t>𝟐</m:t>
                        </m:r>
                      </m:sub>
                    </m:sSub>
                    <m:r>
                      <a:rPr lang="en-US" altLang="zh-CN" sz="2800" b="1" i="1" smtClean="0">
                        <a:latin typeface="Cambria Math" charset="0"/>
                        <a:ea typeface="SimHei" charset="-122"/>
                        <a:cs typeface="SimHei" charset="-122"/>
                      </a:rPr>
                      <m:t>𝒅</m:t>
                    </m:r>
                    <m:sSub>
                      <m:sSubPr>
                        <m:ctrlPr>
                          <a:rPr lang="en-US" altLang="zh-CN" sz="2800" b="1" i="1" smtClean="0">
                            <a:latin typeface="Cambria Math" panose="02040503050406030204" pitchFamily="18" charset="0"/>
                            <a:ea typeface="SimHei" charset="-122"/>
                            <a:cs typeface="SimHei" charset="-122"/>
                          </a:rPr>
                        </m:ctrlPr>
                      </m:sSubPr>
                      <m:e>
                        <m:acc>
                          <m:accPr>
                            <m:chr m:val="⃗"/>
                            <m:ctrlPr>
                              <a:rPr lang="en-US" altLang="zh-CN"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e>
                      <m:sub>
                        <m:r>
                          <a:rPr lang="en-US" altLang="zh-CN" sz="2800" b="1" i="1" smtClean="0">
                            <a:latin typeface="Cambria Math" charset="0"/>
                            <a:ea typeface="SimHei" charset="-122"/>
                            <a:cs typeface="SimHei" charset="-122"/>
                          </a:rPr>
                          <m:t>𝟐</m:t>
                        </m:r>
                      </m:sub>
                    </m:sSub>
                  </m:oMath>
                </a14:m>
                <a:r>
                  <a:rPr lang="zh-CN" altLang="en-US" sz="2800" b="1" dirty="0">
                    <a:latin typeface="SimHei" charset="-122"/>
                    <a:ea typeface="SimHei" charset="-122"/>
                    <a:cs typeface="SimHei" charset="-122"/>
                  </a:rPr>
                  <a:t>受到的磁场力为：</a:t>
                </a:r>
                <a:endParaRPr lang="zh-CN" altLang="en-US" sz="2800" b="1" dirty="0">
                  <a:solidFill>
                    <a:schemeClr val="tx1"/>
                  </a:solidFill>
                  <a:latin typeface="SimHei" charset="-122"/>
                  <a:ea typeface="SimHei" charset="-122"/>
                  <a:cs typeface="SimHei"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610499" y="2120309"/>
                <a:ext cx="5017014" cy="587277"/>
              </a:xfrm>
              <a:prstGeom prst="rect">
                <a:avLst/>
              </a:prstGeom>
              <a:blipFill rotWithShape="0">
                <a:blip r:embed="rId10"/>
                <a:stretch>
                  <a:fillRect l="-2430" t="-4167" r="-85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86871" y="2825051"/>
                <a:ext cx="2962221" cy="494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𝑑</m:t>
                      </m:r>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12</m:t>
                          </m:r>
                        </m:sub>
                      </m:sSub>
                      <m:r>
                        <a:rPr lang="en-US" altLang="zh-CN" sz="2800" b="0" i="1" smtClean="0">
                          <a:latin typeface="Cambria Math" charset="0"/>
                          <a:ea typeface="SimHei" charset="-122"/>
                          <a:cs typeface="SimHei" charset="-122"/>
                        </a:rPr>
                        <m:t>=</m:t>
                      </m:r>
                      <m:sSub>
                        <m:sSubPr>
                          <m:ctrlPr>
                            <a:rPr lang="en-US" altLang="zh-CN" sz="2800" i="1">
                              <a:latin typeface="Cambria Math" panose="02040503050406030204" pitchFamily="18" charset="0"/>
                              <a:ea typeface="SimHei" charset="-122"/>
                              <a:cs typeface="SimHei" charset="-122"/>
                            </a:rPr>
                          </m:ctrlPr>
                        </m:sSubPr>
                        <m:e>
                          <m:r>
                            <a:rPr lang="en-US" altLang="zh-CN" sz="2800" b="0" i="1">
                              <a:latin typeface="Cambria Math" charset="0"/>
                              <a:ea typeface="SimHei" charset="-122"/>
                              <a:cs typeface="SimHei" charset="-122"/>
                            </a:rPr>
                            <m:t>𝐼</m:t>
                          </m:r>
                        </m:e>
                        <m:sub>
                          <m:r>
                            <a:rPr lang="en-US" altLang="zh-CN" sz="2800" b="0" i="1">
                              <a:latin typeface="Cambria Math" charset="0"/>
                              <a:ea typeface="SimHei" charset="-122"/>
                              <a:cs typeface="SimHei" charset="-122"/>
                            </a:rPr>
                            <m:t>2</m:t>
                          </m:r>
                        </m:sub>
                      </m:sSub>
                      <m:r>
                        <a:rPr lang="en-US" altLang="zh-CN" sz="2800" b="0" i="1">
                          <a:latin typeface="Cambria Math" charset="0"/>
                          <a:ea typeface="SimHei" charset="-122"/>
                          <a:cs typeface="SimHei" charset="-122"/>
                        </a:rPr>
                        <m:t>𝑑</m:t>
                      </m:r>
                      <m:sSub>
                        <m:sSubPr>
                          <m:ctrlPr>
                            <a:rPr lang="en-US" altLang="zh-CN" sz="2800" b="1" i="1">
                              <a:latin typeface="Cambria Math" panose="02040503050406030204" pitchFamily="18" charset="0"/>
                              <a:ea typeface="SimHei" charset="-122"/>
                              <a:cs typeface="SimHei" charset="-122"/>
                            </a:rPr>
                          </m:ctrlPr>
                        </m:sSubPr>
                        <m:e>
                          <m:acc>
                            <m:accPr>
                              <m:chr m:val="⃗"/>
                              <m:ctrlPr>
                                <a:rPr lang="en-US" altLang="zh-CN" sz="2800" b="1"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𝒍</m:t>
                              </m:r>
                            </m:e>
                          </m:acc>
                        </m:e>
                        <m:sub>
                          <m:r>
                            <a:rPr lang="en-US" altLang="zh-CN" sz="2800" b="0" i="1">
                              <a:latin typeface="Cambria Math" charset="0"/>
                              <a:ea typeface="SimHei" charset="-122"/>
                              <a:cs typeface="SimHei" charset="-122"/>
                            </a:rPr>
                            <m:t>2</m:t>
                          </m:r>
                        </m:sub>
                      </m:sSub>
                      <m:r>
                        <a:rPr lang="en-US" altLang="zh-CN" sz="2800" b="1" i="1" smtClean="0">
                          <a:latin typeface="Cambria Math" charset="0"/>
                          <a:ea typeface="SimHei" charset="-122"/>
                          <a:cs typeface="SimHei" charset="-122"/>
                        </a:rPr>
                        <m:t>×</m:t>
                      </m:r>
                      <m:sSub>
                        <m:sSubPr>
                          <m:ctrlPr>
                            <a:rPr lang="en-US" altLang="zh-CN" sz="2800" b="1" i="1" smtClean="0">
                              <a:latin typeface="Cambria Math" panose="02040503050406030204" pitchFamily="18" charset="0"/>
                              <a:ea typeface="SimHei" charset="-122"/>
                              <a:cs typeface="SimHei" charset="-122"/>
                            </a:rPr>
                          </m:ctrlPr>
                        </m:sSubPr>
                        <m:e>
                          <m:acc>
                            <m:accPr>
                              <m:chr m:val="⃗"/>
                              <m:ctrlPr>
                                <a:rPr lang="en-US" altLang="zh-CN" sz="2800" b="1"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sub>
                          <m:r>
                            <a:rPr lang="en-US" altLang="zh-CN" sz="2800" b="1" i="1">
                              <a:latin typeface="Cambria Math" charset="0"/>
                              <a:ea typeface="SimHei" charset="-122"/>
                              <a:cs typeface="SimHei" charset="-122"/>
                            </a:rPr>
                            <m:t>1</m:t>
                          </m:r>
                        </m:sub>
                      </m:sSub>
                    </m:oMath>
                  </m:oMathPara>
                </a14:m>
                <a:endParaRPr lang="zh-CN" altLang="en-US" sz="2800" dirty="0">
                  <a:latin typeface="SimHei" charset="-122"/>
                  <a:ea typeface="SimHei" charset="-122"/>
                  <a:cs typeface="Sim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686871" y="2825051"/>
                <a:ext cx="2962221" cy="49494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565223" y="2659615"/>
                <a:ext cx="201106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zh-CN" altLang="en-US" sz="2800" i="1">
                                  <a:latin typeface="Cambria Math" charset="0"/>
                                  <a:ea typeface="SimHei" charset="-122"/>
                                  <a:cs typeface="SimHei" charset="-122"/>
                                </a:rPr>
                                <m:t>𝜇</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1</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2</m:t>
                              </m:r>
                            </m:sub>
                          </m:sSub>
                        </m:num>
                        <m:den>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r>
                            <a:rPr lang="en-US" altLang="zh-CN" sz="2800" i="1">
                              <a:latin typeface="Cambria Math" charset="0"/>
                              <a:ea typeface="SimHei" charset="-122"/>
                              <a:cs typeface="SimHei" charset="-122"/>
                            </a:rPr>
                            <m:t>𝑑</m:t>
                          </m:r>
                        </m:den>
                      </m:f>
                      <m:r>
                        <a:rPr lang="en-US" altLang="zh-CN" sz="2800" b="0" i="1">
                          <a:latin typeface="Cambria Math" charset="0"/>
                          <a:ea typeface="SimHei" charset="-122"/>
                          <a:cs typeface="SimHei" charset="-122"/>
                        </a:rPr>
                        <m:t>𝑑</m:t>
                      </m:r>
                      <m:sSub>
                        <m:sSubPr>
                          <m:ctrlPr>
                            <a:rPr lang="en-US" altLang="zh-CN" sz="2800" i="1">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𝑙</m:t>
                          </m:r>
                        </m:e>
                        <m:sub>
                          <m:r>
                            <a:rPr lang="en-US" altLang="zh-CN" sz="2800" b="0" i="1">
                              <a:latin typeface="Cambria Math" charset="0"/>
                              <a:ea typeface="SimHei" charset="-122"/>
                              <a:cs typeface="SimHei" charset="-122"/>
                            </a:rPr>
                            <m:t>2</m:t>
                          </m:r>
                        </m:sub>
                      </m:sSub>
                    </m:oMath>
                  </m:oMathPara>
                </a14:m>
                <a:endParaRPr lang="zh-CN" altLang="en-US" sz="2800" dirty="0">
                  <a:latin typeface="SimHei" charset="-122"/>
                  <a:ea typeface="SimHei" charset="-122"/>
                  <a:cs typeface="Sim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3565223" y="2659615"/>
                <a:ext cx="2011063" cy="806631"/>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469316" y="2846778"/>
                <a:ext cx="2486771" cy="523220"/>
              </a:xfrm>
              <a:prstGeom prst="rect">
                <a:avLst/>
              </a:prstGeom>
              <a:noFill/>
            </p:spPr>
            <p:txBody>
              <a:bodyPr wrap="none" rtlCol="0">
                <a:spAutoFit/>
              </a:bodyPr>
              <a:lstStyle/>
              <a:p>
                <a:r>
                  <a:rPr lang="en-US" altLang="zh-CN" sz="2800" b="1" dirty="0">
                    <a:solidFill>
                      <a:srgbClr val="C00000"/>
                    </a:solidFill>
                    <a:latin typeface="SimHei" charset="-122"/>
                    <a:ea typeface="SimHei" charset="-122"/>
                    <a:cs typeface="SimHei" charset="-122"/>
                  </a:rPr>
                  <a:t>---</a:t>
                </a:r>
                <a:r>
                  <a:rPr lang="zh-CN" altLang="en-US" sz="2800" b="1" dirty="0">
                    <a:solidFill>
                      <a:srgbClr val="C00000"/>
                    </a:solidFill>
                    <a:latin typeface="SimHei" charset="-122"/>
                    <a:ea typeface="SimHei" charset="-122"/>
                    <a:cs typeface="SimHei" charset="-122"/>
                  </a:rPr>
                  <a:t>方向指向</a:t>
                </a:r>
                <a14:m>
                  <m:oMath xmlns:m="http://schemas.openxmlformats.org/officeDocument/2006/math">
                    <m:sSub>
                      <m:sSubPr>
                        <m:ctrlPr>
                          <a:rPr lang="en-US" altLang="zh-CN" sz="2800" b="1" i="1">
                            <a:solidFill>
                              <a:srgbClr val="C00000"/>
                            </a:solidFill>
                            <a:latin typeface="Cambria Math" panose="02040503050406030204" pitchFamily="18" charset="0"/>
                            <a:ea typeface="SimHei" charset="-122"/>
                            <a:cs typeface="SimHei" charset="-122"/>
                          </a:rPr>
                        </m:ctrlPr>
                      </m:sSubPr>
                      <m:e>
                        <m:r>
                          <a:rPr lang="en-US" altLang="zh-CN" sz="2800" b="1" i="1">
                            <a:solidFill>
                              <a:srgbClr val="C00000"/>
                            </a:solidFill>
                            <a:latin typeface="Cambria Math" charset="0"/>
                            <a:ea typeface="SimHei" charset="-122"/>
                            <a:cs typeface="SimHei" charset="-122"/>
                          </a:rPr>
                          <m:t>𝑰</m:t>
                        </m:r>
                      </m:e>
                      <m:sub>
                        <m:r>
                          <a:rPr lang="en-US" altLang="zh-CN" sz="2800" b="1" i="1" smtClean="0">
                            <a:solidFill>
                              <a:srgbClr val="C00000"/>
                            </a:solidFill>
                            <a:latin typeface="Cambria Math" charset="0"/>
                            <a:ea typeface="SimHei" charset="-122"/>
                            <a:cs typeface="SimHei" charset="-122"/>
                          </a:rPr>
                          <m:t>1</m:t>
                        </m:r>
                      </m:sub>
                    </m:sSub>
                  </m:oMath>
                </a14:m>
                <a:endParaRPr lang="zh-CN" altLang="en-US" sz="2800" b="1" dirty="0">
                  <a:solidFill>
                    <a:srgbClr val="C00000"/>
                  </a:solidFill>
                  <a:latin typeface="SimHei" charset="-122"/>
                  <a:ea typeface="SimHei" charset="-122"/>
                  <a:cs typeface="Sim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5469316" y="2846778"/>
                <a:ext cx="2486771" cy="523220"/>
              </a:xfrm>
              <a:prstGeom prst="rect">
                <a:avLst/>
              </a:prstGeom>
              <a:blipFill rotWithShape="0">
                <a:blip r:embed="rId13"/>
                <a:stretch>
                  <a:fillRect l="-4902" t="-15116"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610499" y="3427690"/>
                <a:ext cx="4120487" cy="523220"/>
              </a:xfrm>
              <a:prstGeom prst="rect">
                <a:avLst/>
              </a:prstGeom>
              <a:noFill/>
            </p:spPr>
            <p:txBody>
              <a:bodyPr wrap="none" rtlCol="0">
                <a:spAutoFit/>
              </a:bodyPr>
              <a:lstStyle/>
              <a:p>
                <a:r>
                  <a:rPr lang="zh-CN" altLang="en-US" sz="2800" b="1" dirty="0">
                    <a:latin typeface="SimHei" charset="-122"/>
                    <a:ea typeface="SimHei" charset="-122"/>
                    <a:cs typeface="SimHei" charset="-122"/>
                  </a:rPr>
                  <a:t>电流</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𝑰</m:t>
                        </m:r>
                      </m:e>
                      <m:sub>
                        <m:r>
                          <a:rPr lang="en-US" altLang="zh-CN" sz="2800" b="1" i="1" smtClean="0">
                            <a:latin typeface="Cambria Math" charset="0"/>
                            <a:ea typeface="SimHei" charset="-122"/>
                            <a:cs typeface="SimHei" charset="-122"/>
                          </a:rPr>
                          <m:t>𝟐</m:t>
                        </m:r>
                      </m:sub>
                    </m:sSub>
                  </m:oMath>
                </a14:m>
                <a:r>
                  <a:rPr lang="zh-CN" altLang="en-US" sz="2800" b="1" dirty="0">
                    <a:latin typeface="SimHei" charset="-122"/>
                    <a:ea typeface="SimHei" charset="-122"/>
                    <a:cs typeface="SimHei" charset="-122"/>
                  </a:rPr>
                  <a:t>受到的磁场力为：</a:t>
                </a:r>
                <a:endParaRPr lang="zh-CN" altLang="en-US" sz="2800" b="1" dirty="0">
                  <a:solidFill>
                    <a:schemeClr val="tx1"/>
                  </a:solidFill>
                  <a:latin typeface="SimHei" charset="-122"/>
                  <a:ea typeface="SimHei" charset="-122"/>
                  <a:cs typeface="SimHei"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610499" y="3427690"/>
                <a:ext cx="4120487" cy="523220"/>
              </a:xfrm>
              <a:prstGeom prst="rect">
                <a:avLst/>
              </a:prstGeom>
              <a:blipFill rotWithShape="0">
                <a:blip r:embed="rId14"/>
                <a:stretch>
                  <a:fillRect l="-2959" t="-13953" r="-1183"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59598" y="3804370"/>
                <a:ext cx="4929746" cy="1004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12</m:t>
                          </m:r>
                        </m:sub>
                      </m:sSub>
                      <m:r>
                        <a:rPr lang="en-US" altLang="zh-CN" sz="2800" b="0" i="1" smtClean="0">
                          <a:latin typeface="Cambria Math" charset="0"/>
                          <a:ea typeface="SimHei" charset="-122"/>
                          <a:cs typeface="SimHei" charset="-122"/>
                        </a:rPr>
                        <m:t>=</m:t>
                      </m:r>
                      <m:nary>
                        <m:naryPr>
                          <m:ctrlPr>
                            <a:rPr lang="en-US" altLang="zh-CN" sz="2800" b="0" i="1" smtClean="0">
                              <a:latin typeface="Cambria Math" panose="02040503050406030204" pitchFamily="18" charset="0"/>
                              <a:ea typeface="SimHei" charset="-122"/>
                              <a:cs typeface="SimHei" charset="-122"/>
                            </a:rPr>
                          </m:ctrlPr>
                        </m:naryPr>
                        <m:sub/>
                        <m:sup/>
                        <m:e>
                          <m:r>
                            <a:rPr lang="en-US" altLang="zh-CN" sz="2800" i="1">
                              <a:latin typeface="Cambria Math" charset="0"/>
                              <a:ea typeface="SimHei" charset="-122"/>
                              <a:cs typeface="SimHei" charset="-122"/>
                            </a:rPr>
                            <m:t>𝑑</m:t>
                          </m:r>
                          <m:sSub>
                            <m:sSubPr>
                              <m:ctrlPr>
                                <a:rPr lang="en-US" altLang="zh-CN" sz="2800" i="1">
                                  <a:latin typeface="Cambria Math" panose="02040503050406030204" pitchFamily="18" charset="0"/>
                                  <a:ea typeface="SimHei" charset="-122"/>
                                  <a:cs typeface="SimHei" charset="-122"/>
                                </a:rPr>
                              </m:ctrlPr>
                            </m:sSubPr>
                            <m:e>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𝑭</m:t>
                                  </m:r>
                                </m:e>
                              </m:acc>
                            </m:e>
                            <m:sub>
                              <m:r>
                                <a:rPr lang="en-US" altLang="zh-CN" sz="2800" i="1">
                                  <a:latin typeface="Cambria Math" charset="0"/>
                                  <a:ea typeface="SimHei" charset="-122"/>
                                  <a:cs typeface="SimHei" charset="-122"/>
                                </a:rPr>
                                <m:t>12</m:t>
                              </m:r>
                            </m:sub>
                          </m:sSub>
                        </m:e>
                      </m:nary>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zh-CN" altLang="en-US" sz="2800" i="1">
                                  <a:latin typeface="Cambria Math" charset="0"/>
                                  <a:ea typeface="SimHei" charset="-122"/>
                                  <a:cs typeface="SimHei" charset="-122"/>
                                </a:rPr>
                                <m:t>𝜇</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1</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2</m:t>
                              </m:r>
                            </m:sub>
                          </m:sSub>
                        </m:num>
                        <m:den>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r>
                            <a:rPr lang="en-US" altLang="zh-CN" sz="2800" i="1">
                              <a:latin typeface="Cambria Math" charset="0"/>
                              <a:ea typeface="SimHei" charset="-122"/>
                              <a:cs typeface="SimHei" charset="-122"/>
                            </a:rPr>
                            <m:t>𝑑</m:t>
                          </m:r>
                        </m:den>
                      </m:f>
                      <m:nary>
                        <m:naryPr>
                          <m:ctrlPr>
                            <a:rPr lang="en-US" altLang="zh-CN" sz="2800" b="0" i="1" smtClean="0">
                              <a:latin typeface="Cambria Math" panose="02040503050406030204" pitchFamily="18" charset="0"/>
                              <a:ea typeface="SimHei" charset="-122"/>
                              <a:cs typeface="SimHei" charset="-122"/>
                            </a:rPr>
                          </m:ctrlPr>
                        </m:naryPr>
                        <m:sub/>
                        <m:sup/>
                        <m:e>
                          <m:r>
                            <a:rPr lang="en-US" altLang="zh-CN" sz="2800" i="1">
                              <a:latin typeface="Cambria Math" charset="0"/>
                              <a:ea typeface="SimHei" charset="-122"/>
                              <a:cs typeface="SimHei" charset="-122"/>
                            </a:rPr>
                            <m:t>𝑑</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2</m:t>
                              </m:r>
                            </m:sub>
                          </m:sSub>
                        </m:e>
                      </m:nary>
                    </m:oMath>
                  </m:oMathPara>
                </a14:m>
                <a:endParaRPr lang="zh-CN" altLang="en-US" sz="2800" dirty="0">
                  <a:latin typeface="SimHei" charset="-122"/>
                  <a:ea typeface="SimHei" charset="-122"/>
                  <a:cs typeface="SimHei"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59598" y="3804370"/>
                <a:ext cx="4929746" cy="1004249"/>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611102" y="3893008"/>
                <a:ext cx="171482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zh-CN" altLang="en-US" sz="2800" i="1">
                                  <a:latin typeface="Cambria Math" charset="0"/>
                                  <a:ea typeface="SimHei" charset="-122"/>
                                  <a:cs typeface="SimHei" charset="-122"/>
                                </a:rPr>
                                <m:t>𝜇</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1</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2</m:t>
                              </m:r>
                            </m:sub>
                          </m:sSub>
                        </m:num>
                        <m:den>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r>
                            <a:rPr lang="en-US" altLang="zh-CN" sz="2800" i="1">
                              <a:latin typeface="Cambria Math" charset="0"/>
                              <a:ea typeface="SimHei" charset="-122"/>
                              <a:cs typeface="SimHei" charset="-122"/>
                            </a:rPr>
                            <m:t>𝑑</m:t>
                          </m:r>
                        </m:den>
                      </m:f>
                      <m:r>
                        <a:rPr lang="en-US" altLang="zh-CN" sz="2800" b="0" i="1" smtClean="0">
                          <a:latin typeface="Cambria Math" charset="0"/>
                          <a:ea typeface="SimHei" charset="-122"/>
                          <a:cs typeface="SimHei" charset="-122"/>
                        </a:rPr>
                        <m:t>𝐿</m:t>
                      </m:r>
                    </m:oMath>
                  </m:oMathPara>
                </a14:m>
                <a:endParaRPr lang="zh-CN" altLang="en-US" sz="2800" dirty="0">
                  <a:latin typeface="SimHei" charset="-122"/>
                  <a:ea typeface="SimHei" charset="-122"/>
                  <a:cs typeface="SimHei"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5611102" y="3893008"/>
                <a:ext cx="1714828" cy="806631"/>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31" name="直接箭头连接符 30"/>
          <p:cNvCxnSpPr/>
          <p:nvPr/>
        </p:nvCxnSpPr>
        <p:spPr>
          <a:xfrm flipH="1" flipV="1">
            <a:off x="9566032" y="2799467"/>
            <a:ext cx="648000"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9521126" y="2256216"/>
                <a:ext cx="61388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ea typeface="SimHei" charset="-122"/>
                              <a:cs typeface="SimHei" charset="-122"/>
                            </a:rPr>
                          </m:ctrlPr>
                        </m:sSubPr>
                        <m:e>
                          <m:acc>
                            <m:accPr>
                              <m:chr m:val="⃗"/>
                              <m:ctrlPr>
                                <a:rPr lang="en-US" altLang="zh-CN" sz="2400" b="0" i="1" smtClean="0">
                                  <a:solidFill>
                                    <a:schemeClr val="tx1"/>
                                  </a:solidFill>
                                  <a:latin typeface="Cambria Math" panose="02040503050406030204" pitchFamily="18" charset="0"/>
                                  <a:ea typeface="SimHei" charset="-122"/>
                                  <a:cs typeface="SimHei" charset="-122"/>
                                </a:rPr>
                              </m:ctrlPr>
                            </m:accPr>
                            <m:e>
                              <m:r>
                                <a:rPr lang="en-US" altLang="zh-CN" sz="2400" b="1" i="1" smtClean="0">
                                  <a:solidFill>
                                    <a:schemeClr val="tx1"/>
                                  </a:solidFill>
                                  <a:latin typeface="Cambria Math" charset="0"/>
                                  <a:ea typeface="SimHei" charset="-122"/>
                                  <a:cs typeface="SimHei" charset="-122"/>
                                </a:rPr>
                                <m:t>𝑭</m:t>
                              </m:r>
                            </m:e>
                          </m:acc>
                        </m:e>
                        <m:sub>
                          <m:r>
                            <a:rPr lang="en-US" altLang="zh-CN" sz="2400" b="0" i="1" smtClean="0">
                              <a:solidFill>
                                <a:schemeClr val="tx1"/>
                              </a:solidFill>
                              <a:latin typeface="Cambria Math" charset="0"/>
                              <a:ea typeface="SimHei" charset="-122"/>
                              <a:cs typeface="SimHei" charset="-122"/>
                            </a:rPr>
                            <m:t>12</m:t>
                          </m:r>
                        </m:sub>
                      </m:sSub>
                    </m:oMath>
                  </m:oMathPara>
                </a14:m>
                <a:endParaRPr lang="zh-CN" altLang="en-US" sz="2400" dirty="0">
                  <a:solidFill>
                    <a:schemeClr val="tx1"/>
                  </a:solidFill>
                  <a:latin typeface="SimHei" charset="-122"/>
                  <a:ea typeface="SimHei" charset="-122"/>
                  <a:cs typeface="SimHei" charset="-122"/>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9521126" y="2256216"/>
                <a:ext cx="613886" cy="414088"/>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7307294" y="4090065"/>
                <a:ext cx="2486771" cy="523220"/>
              </a:xfrm>
              <a:prstGeom prst="rect">
                <a:avLst/>
              </a:prstGeom>
              <a:noFill/>
            </p:spPr>
            <p:txBody>
              <a:bodyPr wrap="none" rtlCol="0">
                <a:spAutoFit/>
              </a:bodyPr>
              <a:lstStyle/>
              <a:p>
                <a:r>
                  <a:rPr lang="en-US" altLang="zh-CN" sz="2800" b="1" dirty="0">
                    <a:solidFill>
                      <a:srgbClr val="C00000"/>
                    </a:solidFill>
                    <a:latin typeface="SimHei" charset="-122"/>
                    <a:ea typeface="SimHei" charset="-122"/>
                    <a:cs typeface="SimHei" charset="-122"/>
                  </a:rPr>
                  <a:t>---</a:t>
                </a:r>
                <a:r>
                  <a:rPr lang="zh-CN" altLang="en-US" sz="2800" b="1" dirty="0">
                    <a:solidFill>
                      <a:srgbClr val="C00000"/>
                    </a:solidFill>
                    <a:latin typeface="SimHei" charset="-122"/>
                    <a:ea typeface="SimHei" charset="-122"/>
                    <a:cs typeface="SimHei" charset="-122"/>
                  </a:rPr>
                  <a:t>方向指向</a:t>
                </a:r>
                <a14:m>
                  <m:oMath xmlns:m="http://schemas.openxmlformats.org/officeDocument/2006/math">
                    <m:sSub>
                      <m:sSubPr>
                        <m:ctrlPr>
                          <a:rPr lang="en-US" altLang="zh-CN" sz="2800" b="1" i="1">
                            <a:solidFill>
                              <a:srgbClr val="C00000"/>
                            </a:solidFill>
                            <a:latin typeface="Cambria Math" panose="02040503050406030204" pitchFamily="18" charset="0"/>
                            <a:ea typeface="SimHei" charset="-122"/>
                            <a:cs typeface="SimHei" charset="-122"/>
                          </a:rPr>
                        </m:ctrlPr>
                      </m:sSubPr>
                      <m:e>
                        <m:r>
                          <a:rPr lang="en-US" altLang="zh-CN" sz="2800" b="1" i="1">
                            <a:solidFill>
                              <a:srgbClr val="C00000"/>
                            </a:solidFill>
                            <a:latin typeface="Cambria Math" charset="0"/>
                            <a:ea typeface="SimHei" charset="-122"/>
                            <a:cs typeface="SimHei" charset="-122"/>
                          </a:rPr>
                          <m:t>𝑰</m:t>
                        </m:r>
                      </m:e>
                      <m:sub>
                        <m:r>
                          <a:rPr lang="en-US" altLang="zh-CN" sz="2800" b="1" i="1" smtClean="0">
                            <a:solidFill>
                              <a:srgbClr val="C00000"/>
                            </a:solidFill>
                            <a:latin typeface="Cambria Math" charset="0"/>
                            <a:ea typeface="SimHei" charset="-122"/>
                            <a:cs typeface="SimHei" charset="-122"/>
                          </a:rPr>
                          <m:t>1</m:t>
                        </m:r>
                      </m:sub>
                    </m:sSub>
                  </m:oMath>
                </a14:m>
                <a:endParaRPr lang="zh-CN" altLang="en-US" sz="2800" b="1" dirty="0">
                  <a:solidFill>
                    <a:srgbClr val="C00000"/>
                  </a:solidFill>
                  <a:latin typeface="SimHei" charset="-122"/>
                  <a:ea typeface="SimHei" charset="-122"/>
                  <a:cs typeface="SimHei"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7307294" y="4090065"/>
                <a:ext cx="2486771" cy="523220"/>
              </a:xfrm>
              <a:prstGeom prst="rect">
                <a:avLst/>
              </a:prstGeom>
              <a:blipFill rotWithShape="0">
                <a:blip r:embed="rId18"/>
                <a:stretch>
                  <a:fillRect l="-5147" t="-15116"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10498" y="4900130"/>
                <a:ext cx="5189434" cy="523220"/>
              </a:xfrm>
              <a:prstGeom prst="rect">
                <a:avLst/>
              </a:prstGeom>
              <a:noFill/>
            </p:spPr>
            <p:txBody>
              <a:bodyPr wrap="none" rtlCol="0">
                <a:spAutoFit/>
              </a:bodyPr>
              <a:lstStyle/>
              <a:p>
                <a:r>
                  <a:rPr lang="zh-CN" altLang="en-US" sz="2800" b="1" dirty="0">
                    <a:latin typeface="SimHei" charset="-122"/>
                    <a:ea typeface="SimHei" charset="-122"/>
                    <a:cs typeface="SimHei" charset="-122"/>
                  </a:rPr>
                  <a:t>同理，电流</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SimHei" charset="-122"/>
                            <a:cs typeface="SimHei" charset="-122"/>
                          </a:rPr>
                          <m:t>𝑰</m:t>
                        </m:r>
                      </m:e>
                      <m:sub>
                        <m:r>
                          <a:rPr lang="en-US" altLang="zh-CN" sz="2800" b="1" i="1">
                            <a:latin typeface="Cambria Math" charset="0"/>
                            <a:ea typeface="SimHei" charset="-122"/>
                            <a:cs typeface="SimHei" charset="-122"/>
                          </a:rPr>
                          <m:t>1</m:t>
                        </m:r>
                      </m:sub>
                    </m:sSub>
                  </m:oMath>
                </a14:m>
                <a:r>
                  <a:rPr lang="zh-CN" altLang="en-US" sz="2800" b="1" dirty="0">
                    <a:latin typeface="SimHei" charset="-122"/>
                    <a:ea typeface="SimHei" charset="-122"/>
                    <a:cs typeface="SimHei" charset="-122"/>
                  </a:rPr>
                  <a:t>受到的磁场力为：</a:t>
                </a:r>
                <a:endParaRPr lang="zh-CN" altLang="en-US" sz="2800" b="1" dirty="0">
                  <a:solidFill>
                    <a:schemeClr val="tx1"/>
                  </a:solidFill>
                  <a:latin typeface="SimHei" charset="-122"/>
                  <a:ea typeface="SimHei" charset="-122"/>
                  <a:cs typeface="SimHei"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610498" y="4900130"/>
                <a:ext cx="5189434" cy="523220"/>
              </a:xfrm>
              <a:prstGeom prst="rect">
                <a:avLst/>
              </a:prstGeom>
              <a:blipFill rotWithShape="0">
                <a:blip r:embed="rId19"/>
                <a:stretch>
                  <a:fillRect l="-2350" t="-15116" r="-705"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531146" y="4726240"/>
                <a:ext cx="235045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i="1">
                              <a:latin typeface="Cambria Math" charset="0"/>
                              <a:ea typeface="SimHei" charset="-122"/>
                              <a:cs typeface="SimHei" charset="-122"/>
                            </a:rPr>
                            <m:t>2</m:t>
                          </m:r>
                          <m:r>
                            <a:rPr lang="en-US" altLang="zh-CN" sz="2800" i="1" smtClean="0">
                              <a:latin typeface="Cambria Math" charset="0"/>
                              <a:ea typeface="SimHei" charset="-122"/>
                              <a:cs typeface="SimHei" charset="-122"/>
                            </a:rPr>
                            <m:t>1</m:t>
                          </m:r>
                        </m:sub>
                      </m:sSub>
                      <m:r>
                        <a:rPr lang="en-US" altLang="zh-CN" sz="2800" i="1">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zh-CN" altLang="en-US" sz="2800" i="1">
                                  <a:latin typeface="Cambria Math" charset="0"/>
                                  <a:ea typeface="SimHei" charset="-122"/>
                                  <a:cs typeface="SimHei" charset="-122"/>
                                </a:rPr>
                                <m:t>𝜇</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1</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2</m:t>
                              </m:r>
                            </m:sub>
                          </m:sSub>
                        </m:num>
                        <m:den>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r>
                            <a:rPr lang="en-US" altLang="zh-CN" sz="2800" i="1">
                              <a:latin typeface="Cambria Math" charset="0"/>
                              <a:ea typeface="SimHei" charset="-122"/>
                              <a:cs typeface="SimHei" charset="-122"/>
                            </a:rPr>
                            <m:t>𝑑</m:t>
                          </m:r>
                        </m:den>
                      </m:f>
                      <m:r>
                        <a:rPr lang="en-US" altLang="zh-CN" sz="2800" i="1">
                          <a:latin typeface="Cambria Math" charset="0"/>
                          <a:ea typeface="SimHei" charset="-122"/>
                          <a:cs typeface="SimHei" charset="-122"/>
                        </a:rPr>
                        <m:t>𝐿</m:t>
                      </m:r>
                    </m:oMath>
                  </m:oMathPara>
                </a14:m>
                <a:endParaRPr lang="zh-CN" altLang="en-US" sz="2800" dirty="0">
                  <a:latin typeface="SimHei" charset="-122"/>
                  <a:ea typeface="SimHei" charset="-122"/>
                  <a:cs typeface="SimHei" charset="-122"/>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5531146" y="4726240"/>
                <a:ext cx="2350451" cy="806631"/>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7895887" y="4917628"/>
                <a:ext cx="2486771" cy="523220"/>
              </a:xfrm>
              <a:prstGeom prst="rect">
                <a:avLst/>
              </a:prstGeom>
              <a:noFill/>
            </p:spPr>
            <p:txBody>
              <a:bodyPr wrap="none" rtlCol="0">
                <a:spAutoFit/>
              </a:bodyPr>
              <a:lstStyle/>
              <a:p>
                <a:r>
                  <a:rPr lang="en-US" altLang="zh-CN" sz="2800" b="1" dirty="0">
                    <a:solidFill>
                      <a:srgbClr val="C00000"/>
                    </a:solidFill>
                    <a:latin typeface="SimHei" charset="-122"/>
                    <a:ea typeface="SimHei" charset="-122"/>
                    <a:cs typeface="SimHei" charset="-122"/>
                  </a:rPr>
                  <a:t>---</a:t>
                </a:r>
                <a:r>
                  <a:rPr lang="zh-CN" altLang="en-US" sz="2800" b="1" dirty="0">
                    <a:solidFill>
                      <a:srgbClr val="C00000"/>
                    </a:solidFill>
                    <a:latin typeface="SimHei" charset="-122"/>
                    <a:ea typeface="SimHei" charset="-122"/>
                    <a:cs typeface="SimHei" charset="-122"/>
                  </a:rPr>
                  <a:t>方向指向</a:t>
                </a:r>
                <a14:m>
                  <m:oMath xmlns:m="http://schemas.openxmlformats.org/officeDocument/2006/math">
                    <m:sSub>
                      <m:sSubPr>
                        <m:ctrlPr>
                          <a:rPr lang="en-US" altLang="zh-CN" sz="2800" b="1" i="1">
                            <a:solidFill>
                              <a:srgbClr val="C00000"/>
                            </a:solidFill>
                            <a:latin typeface="Cambria Math" panose="02040503050406030204" pitchFamily="18" charset="0"/>
                            <a:ea typeface="SimHei" charset="-122"/>
                            <a:cs typeface="SimHei" charset="-122"/>
                          </a:rPr>
                        </m:ctrlPr>
                      </m:sSubPr>
                      <m:e>
                        <m:r>
                          <a:rPr lang="en-US" altLang="zh-CN" sz="2800" b="1" i="1">
                            <a:solidFill>
                              <a:srgbClr val="C00000"/>
                            </a:solidFill>
                            <a:latin typeface="Cambria Math" charset="0"/>
                            <a:ea typeface="SimHei" charset="-122"/>
                            <a:cs typeface="SimHei" charset="-122"/>
                          </a:rPr>
                          <m:t>𝑰</m:t>
                        </m:r>
                      </m:e>
                      <m:sub>
                        <m:r>
                          <a:rPr lang="en-US" altLang="zh-CN" sz="2800" b="1" i="1" smtClean="0">
                            <a:solidFill>
                              <a:srgbClr val="C00000"/>
                            </a:solidFill>
                            <a:latin typeface="Cambria Math" charset="0"/>
                            <a:ea typeface="SimHei" charset="-122"/>
                            <a:cs typeface="SimHei" charset="-122"/>
                          </a:rPr>
                          <m:t>2</m:t>
                        </m:r>
                      </m:sub>
                    </m:sSub>
                  </m:oMath>
                </a14:m>
                <a:endParaRPr lang="zh-CN" altLang="en-US" sz="2800" b="1" dirty="0">
                  <a:solidFill>
                    <a:srgbClr val="C00000"/>
                  </a:solidFill>
                  <a:latin typeface="SimHei" charset="-122"/>
                  <a:ea typeface="SimHei" charset="-122"/>
                  <a:cs typeface="SimHei" charset="-122"/>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7895887" y="4917628"/>
                <a:ext cx="2486771" cy="523220"/>
              </a:xfrm>
              <a:prstGeom prst="rect">
                <a:avLst/>
              </a:prstGeom>
              <a:blipFill rotWithShape="0">
                <a:blip r:embed="rId21"/>
                <a:stretch>
                  <a:fillRect l="-4902" t="-15116" b="-29070"/>
                </a:stretch>
              </a:blipFill>
            </p:spPr>
            <p:txBody>
              <a:bodyPr/>
              <a:lstStyle/>
              <a:p>
                <a:r>
                  <a:rPr lang="zh-CN" altLang="en-US">
                    <a:noFill/>
                  </a:rPr>
                  <a:t> </a:t>
                </a:r>
              </a:p>
            </p:txBody>
          </p:sp>
        </mc:Fallback>
      </mc:AlternateContent>
      <p:sp>
        <p:nvSpPr>
          <p:cNvPr id="39" name="文本框 38"/>
          <p:cNvSpPr txBox="1"/>
          <p:nvPr/>
        </p:nvSpPr>
        <p:spPr>
          <a:xfrm>
            <a:off x="610498" y="5791650"/>
            <a:ext cx="3070071" cy="523220"/>
          </a:xfrm>
          <a:prstGeom prst="rect">
            <a:avLst/>
          </a:prstGeom>
          <a:noFill/>
        </p:spPr>
        <p:txBody>
          <a:bodyPr wrap="none" rtlCol="0">
            <a:spAutoFit/>
          </a:bodyPr>
          <a:lstStyle/>
          <a:p>
            <a:r>
              <a:rPr lang="zh-CN" altLang="en-US" sz="2800" b="1" dirty="0">
                <a:latin typeface="SimHei" charset="-122"/>
                <a:ea typeface="SimHei" charset="-122"/>
                <a:cs typeface="SimHei" charset="-122"/>
              </a:rPr>
              <a:t>单位长度受力为：</a:t>
            </a:r>
            <a:endParaRPr lang="zh-CN" altLang="en-US" sz="2800" b="1" dirty="0">
              <a:solidFill>
                <a:schemeClr val="tx1"/>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0" name="文本框 39"/>
              <p:cNvSpPr txBox="1"/>
              <p:nvPr/>
            </p:nvSpPr>
            <p:spPr>
              <a:xfrm>
                <a:off x="3474539" y="5617279"/>
                <a:ext cx="291926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𝑓</m:t>
                          </m:r>
                        </m:e>
                        <m:sub>
                          <m:r>
                            <a:rPr lang="en-US" altLang="zh-CN" sz="2800" b="0" i="1" smtClean="0">
                              <a:latin typeface="Cambria Math" charset="0"/>
                              <a:ea typeface="SimHei" charset="-122"/>
                              <a:cs typeface="SimHei" charset="-122"/>
                            </a:rPr>
                            <m:t>12</m:t>
                          </m:r>
                        </m:sub>
                      </m:sSub>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𝑓</m:t>
                          </m:r>
                        </m:e>
                        <m:sub>
                          <m:r>
                            <a:rPr lang="en-US" altLang="zh-CN" sz="2800" i="1">
                              <a:latin typeface="Cambria Math" charset="0"/>
                              <a:ea typeface="SimHei" charset="-122"/>
                              <a:cs typeface="SimHei" charset="-122"/>
                            </a:rPr>
                            <m:t>2</m:t>
                          </m:r>
                          <m:r>
                            <a:rPr lang="en-US" altLang="zh-CN" sz="2800" i="1" smtClean="0">
                              <a:latin typeface="Cambria Math" charset="0"/>
                              <a:ea typeface="SimHei" charset="-122"/>
                              <a:cs typeface="SimHei" charset="-122"/>
                            </a:rPr>
                            <m:t>1</m:t>
                          </m:r>
                        </m:sub>
                      </m:sSub>
                      <m:r>
                        <a:rPr lang="en-US" altLang="zh-CN" sz="2800" i="1">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zh-CN" altLang="en-US" sz="2800" i="1">
                                  <a:latin typeface="Cambria Math" charset="0"/>
                                  <a:ea typeface="SimHei" charset="-122"/>
                                  <a:cs typeface="SimHei" charset="-122"/>
                                </a:rPr>
                                <m:t>𝜇</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1</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𝐼</m:t>
                              </m:r>
                            </m:e>
                            <m:sub>
                              <m:r>
                                <a:rPr lang="en-US" altLang="zh-CN" sz="2800" i="1">
                                  <a:latin typeface="Cambria Math" charset="0"/>
                                  <a:ea typeface="SimHei" charset="-122"/>
                                  <a:cs typeface="SimHei" charset="-122"/>
                                </a:rPr>
                                <m:t>2</m:t>
                              </m:r>
                            </m:sub>
                          </m:sSub>
                        </m:num>
                        <m:den>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r>
                            <a:rPr lang="en-US" altLang="zh-CN" sz="2800" i="1">
                              <a:latin typeface="Cambria Math" charset="0"/>
                              <a:ea typeface="SimHei" charset="-122"/>
                              <a:cs typeface="SimHei" charset="-122"/>
                            </a:rPr>
                            <m:t>𝑑</m:t>
                          </m:r>
                        </m:den>
                      </m:f>
                    </m:oMath>
                  </m:oMathPara>
                </a14:m>
                <a:endParaRPr lang="zh-CN" altLang="en-US" sz="2800" dirty="0">
                  <a:latin typeface="SimHei" charset="-122"/>
                  <a:ea typeface="SimHei" charset="-122"/>
                  <a:cs typeface="SimHei"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3474539" y="5617279"/>
                <a:ext cx="2919261" cy="806631"/>
              </a:xfrm>
              <a:prstGeom prst="rect">
                <a:avLst/>
              </a:prstGeom>
              <a:blipFill rotWithShape="0">
                <a:blip r:embed="rId22"/>
                <a:stretch>
                  <a:fillRect/>
                </a:stretch>
              </a:blipFill>
            </p:spPr>
            <p:txBody>
              <a:bodyPr/>
              <a:lstStyle/>
              <a:p>
                <a:r>
                  <a:rPr lang="zh-CN" altLang="en-US">
                    <a:noFill/>
                  </a:rPr>
                  <a:t> </a:t>
                </a:r>
              </a:p>
            </p:txBody>
          </p:sp>
        </mc:Fallback>
      </mc:AlternateContent>
      <p:sp>
        <p:nvSpPr>
          <p:cNvPr id="41" name="文本框 40"/>
          <p:cNvSpPr txBox="1"/>
          <p:nvPr/>
        </p:nvSpPr>
        <p:spPr>
          <a:xfrm>
            <a:off x="6374222" y="5795685"/>
            <a:ext cx="1627369" cy="523220"/>
          </a:xfrm>
          <a:prstGeom prst="rect">
            <a:avLst/>
          </a:prstGeom>
          <a:noFill/>
        </p:spPr>
        <p:txBody>
          <a:bodyPr wrap="none" rtlCol="0">
            <a:spAutoFit/>
          </a:bodyPr>
          <a:lstStyle/>
          <a:p>
            <a:r>
              <a:rPr lang="zh-CN" altLang="en-US" sz="2800" b="1" dirty="0">
                <a:latin typeface="SimHei" charset="-122"/>
                <a:ea typeface="SimHei" charset="-122"/>
                <a:cs typeface="SimHei" charset="-122"/>
              </a:rPr>
              <a:t>方向相反</a:t>
            </a:r>
            <a:endParaRPr lang="zh-CN" altLang="en-US" sz="2800" b="1" dirty="0">
              <a:solidFill>
                <a:schemeClr val="tx1"/>
              </a:solidFill>
              <a:latin typeface="SimHei" charset="-122"/>
              <a:ea typeface="SimHei" charset="-122"/>
              <a:cs typeface="SimHei" charset="-122"/>
            </a:endParaRPr>
          </a:p>
        </p:txBody>
      </p:sp>
      <p:sp>
        <p:nvSpPr>
          <p:cNvPr id="42" name="AutoShape 2"/>
          <p:cNvSpPr>
            <a:spLocks/>
          </p:cNvSpPr>
          <p:nvPr/>
        </p:nvSpPr>
        <p:spPr bwMode="auto">
          <a:xfrm>
            <a:off x="7953161" y="5635869"/>
            <a:ext cx="240064" cy="858381"/>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3" name="文本框 42"/>
              <p:cNvSpPr txBox="1"/>
              <p:nvPr/>
            </p:nvSpPr>
            <p:spPr>
              <a:xfrm>
                <a:off x="8188993" y="5497374"/>
                <a:ext cx="3010761" cy="523220"/>
              </a:xfrm>
              <a:prstGeom prst="rect">
                <a:avLst/>
              </a:prstGeom>
              <a:noFill/>
            </p:spPr>
            <p:txBody>
              <a:bodyPr wrap="none" rtlCol="0">
                <a:spAutoFit/>
              </a:bodyPr>
              <a:lstStyle/>
              <a:p>
                <a:r>
                  <a:rPr lang="zh-CN" altLang="en-US" sz="2800" b="1" dirty="0">
                    <a:solidFill>
                      <a:srgbClr val="0000FF"/>
                    </a:solidFill>
                    <a:latin typeface="SimHei" charset="-122"/>
                    <a:ea typeface="SimHei" charset="-122"/>
                    <a:cs typeface="SimHei" charset="-122"/>
                  </a:rPr>
                  <a:t>电流同向</a:t>
                </a:r>
                <a14:m>
                  <m:oMath xmlns:m="http://schemas.openxmlformats.org/officeDocument/2006/math">
                    <m:r>
                      <a:rPr lang="zh-CN" altLang="en-US" sz="2800" b="1" i="1" smtClean="0">
                        <a:solidFill>
                          <a:srgbClr val="0000FF"/>
                        </a:solidFill>
                        <a:latin typeface="Cambria Math" charset="0"/>
                        <a:ea typeface="SimHei" charset="-122"/>
                        <a:cs typeface="SimHei" charset="-122"/>
                      </a:rPr>
                      <m:t>→</m:t>
                    </m:r>
                  </m:oMath>
                </a14:m>
                <a:r>
                  <a:rPr lang="zh-CN" altLang="en-US" sz="2800" b="1" dirty="0">
                    <a:solidFill>
                      <a:srgbClr val="0000FF"/>
                    </a:solidFill>
                    <a:latin typeface="SimHei" charset="-122"/>
                    <a:ea typeface="SimHei" charset="-122"/>
                    <a:cs typeface="SimHei" charset="-122"/>
                  </a:rPr>
                  <a:t>吸引力</a:t>
                </a:r>
              </a:p>
            </p:txBody>
          </p:sp>
        </mc:Choice>
        <mc:Fallback xmlns="">
          <p:sp>
            <p:nvSpPr>
              <p:cNvPr id="43" name="文本框 42"/>
              <p:cNvSpPr txBox="1">
                <a:spLocks noRot="1" noChangeAspect="1" noMove="1" noResize="1" noEditPoints="1" noAdjustHandles="1" noChangeArrowheads="1" noChangeShapeType="1" noTextEdit="1"/>
              </p:cNvSpPr>
              <p:nvPr/>
            </p:nvSpPr>
            <p:spPr>
              <a:xfrm>
                <a:off x="8188993" y="5497374"/>
                <a:ext cx="3010761" cy="523220"/>
              </a:xfrm>
              <a:prstGeom prst="rect">
                <a:avLst/>
              </a:prstGeom>
              <a:blipFill rotWithShape="0">
                <a:blip r:embed="rId23"/>
                <a:stretch>
                  <a:fillRect l="-4049" t="-15116" r="-2429"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8188992" y="6029676"/>
                <a:ext cx="3010761"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电流反向</a:t>
                </a:r>
                <a14:m>
                  <m:oMath xmlns:m="http://schemas.openxmlformats.org/officeDocument/2006/math">
                    <m:r>
                      <a:rPr lang="zh-CN" altLang="en-US" sz="2800" b="1" i="1" smtClean="0">
                        <a:solidFill>
                          <a:srgbClr val="C00000"/>
                        </a:solidFill>
                        <a:latin typeface="Cambria Math" charset="0"/>
                        <a:ea typeface="SimHei" charset="-122"/>
                        <a:cs typeface="SimHei" charset="-122"/>
                      </a:rPr>
                      <m:t>→</m:t>
                    </m:r>
                  </m:oMath>
                </a14:m>
                <a:r>
                  <a:rPr lang="zh-CN" altLang="en-US" sz="2800" b="1" dirty="0">
                    <a:solidFill>
                      <a:srgbClr val="C00000"/>
                    </a:solidFill>
                    <a:latin typeface="SimHei" charset="-122"/>
                    <a:ea typeface="SimHei" charset="-122"/>
                    <a:cs typeface="SimHei" charset="-122"/>
                  </a:rPr>
                  <a:t>排斥力</a:t>
                </a:r>
              </a:p>
            </p:txBody>
          </p:sp>
        </mc:Choice>
        <mc:Fallback xmlns="">
          <p:sp>
            <p:nvSpPr>
              <p:cNvPr id="44" name="文本框 43"/>
              <p:cNvSpPr txBox="1">
                <a:spLocks noRot="1" noChangeAspect="1" noMove="1" noResize="1" noEditPoints="1" noAdjustHandles="1" noChangeArrowheads="1" noChangeShapeType="1" noTextEdit="1"/>
              </p:cNvSpPr>
              <p:nvPr/>
            </p:nvSpPr>
            <p:spPr>
              <a:xfrm>
                <a:off x="8188992" y="6029676"/>
                <a:ext cx="3010761" cy="523220"/>
              </a:xfrm>
              <a:prstGeom prst="rect">
                <a:avLst/>
              </a:prstGeom>
              <a:blipFill rotWithShape="0">
                <a:blip r:embed="rId24"/>
                <a:stretch>
                  <a:fillRect l="-4049" t="-13953" r="-2429" b="-29070"/>
                </a:stretch>
              </a:blipFill>
            </p:spPr>
            <p:txBody>
              <a:bodyPr/>
              <a:lstStyle/>
              <a:p>
                <a:r>
                  <a:rPr lang="zh-CN" altLang="en-US">
                    <a:noFill/>
                  </a:rPr>
                  <a:t> </a:t>
                </a:r>
              </a:p>
            </p:txBody>
          </p:sp>
        </mc:Fallback>
      </mc:AlternateContent>
      <p:sp>
        <p:nvSpPr>
          <p:cNvPr id="45" name="圆柱形 44"/>
          <p:cNvSpPr/>
          <p:nvPr/>
        </p:nvSpPr>
        <p:spPr>
          <a:xfrm>
            <a:off x="8532344" y="2553119"/>
            <a:ext cx="216000" cy="432000"/>
          </a:xfrm>
          <a:prstGeom prst="can">
            <a:avLst>
              <a:gd name="adj" fmla="val 47078"/>
            </a:avLst>
          </a:prstGeom>
          <a:solidFill>
            <a:schemeClr val="accent1">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46" name="直接箭头连接符 45"/>
          <p:cNvCxnSpPr/>
          <p:nvPr/>
        </p:nvCxnSpPr>
        <p:spPr>
          <a:xfrm flipH="1">
            <a:off x="7993718" y="2797737"/>
            <a:ext cx="648000" cy="64800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7909955" y="2655530"/>
                <a:ext cx="52411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b="1"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𝑩</m:t>
                              </m:r>
                            </m:e>
                          </m:acc>
                        </m:e>
                        <m:sub>
                          <m:r>
                            <a:rPr lang="en-US" altLang="zh-CN" sz="2400" b="1" i="1" smtClean="0">
                              <a:solidFill>
                                <a:srgbClr val="0000FF"/>
                              </a:solidFill>
                              <a:latin typeface="Cambria Math" charset="0"/>
                              <a:ea typeface="SimHei" charset="-122"/>
                              <a:cs typeface="SimHei" charset="-122"/>
                            </a:rPr>
                            <m:t>𝟐</m:t>
                          </m:r>
                        </m:sub>
                      </m:sSub>
                    </m:oMath>
                  </m:oMathPara>
                </a14:m>
                <a:endParaRPr lang="zh-CN" altLang="en-US" sz="2400" b="1" dirty="0">
                  <a:solidFill>
                    <a:srgbClr val="0000FF"/>
                  </a:solidFill>
                  <a:latin typeface="SimHei" charset="-122"/>
                  <a:ea typeface="SimHei" charset="-122"/>
                  <a:cs typeface="Sim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7909955" y="2655530"/>
                <a:ext cx="524118" cy="414088"/>
              </a:xfrm>
              <a:prstGeom prst="rect">
                <a:avLst/>
              </a:prstGeom>
              <a:blipFill rotWithShape="0">
                <a:blip r:embed="rId25"/>
                <a:stretch>
                  <a:fillRect/>
                </a:stretch>
              </a:blipFill>
            </p:spPr>
            <p:txBody>
              <a:bodyPr/>
              <a:lstStyle/>
              <a:p>
                <a:r>
                  <a:rPr lang="zh-CN" altLang="en-US">
                    <a:noFill/>
                  </a:rPr>
                  <a:t> </a:t>
                </a:r>
              </a:p>
            </p:txBody>
          </p:sp>
        </mc:Fallback>
      </mc:AlternateContent>
      <p:cxnSp>
        <p:nvCxnSpPr>
          <p:cNvPr id="49" name="直接箭头连接符 48"/>
          <p:cNvCxnSpPr/>
          <p:nvPr/>
        </p:nvCxnSpPr>
        <p:spPr>
          <a:xfrm>
            <a:off x="8615391" y="2797737"/>
            <a:ext cx="648000"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p:cNvSpPr txBox="1"/>
              <p:nvPr/>
            </p:nvSpPr>
            <p:spPr>
              <a:xfrm>
                <a:off x="8803428" y="2255753"/>
                <a:ext cx="61388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ea typeface="SimHei" charset="-122"/>
                              <a:cs typeface="SimHei" charset="-122"/>
                            </a:rPr>
                          </m:ctrlPr>
                        </m:sSubPr>
                        <m:e>
                          <m:acc>
                            <m:accPr>
                              <m:chr m:val="⃗"/>
                              <m:ctrlPr>
                                <a:rPr lang="en-US" altLang="zh-CN" sz="2400" b="0" i="1" smtClean="0">
                                  <a:solidFill>
                                    <a:schemeClr val="tx1"/>
                                  </a:solidFill>
                                  <a:latin typeface="Cambria Math" panose="02040503050406030204" pitchFamily="18" charset="0"/>
                                  <a:ea typeface="SimHei" charset="-122"/>
                                  <a:cs typeface="SimHei" charset="-122"/>
                                </a:rPr>
                              </m:ctrlPr>
                            </m:accPr>
                            <m:e>
                              <m:r>
                                <a:rPr lang="en-US" altLang="zh-CN" sz="2400" b="1" i="1" smtClean="0">
                                  <a:solidFill>
                                    <a:schemeClr val="tx1"/>
                                  </a:solidFill>
                                  <a:latin typeface="Cambria Math" charset="0"/>
                                  <a:ea typeface="SimHei" charset="-122"/>
                                  <a:cs typeface="SimHei" charset="-122"/>
                                </a:rPr>
                                <m:t>𝑭</m:t>
                              </m:r>
                            </m:e>
                          </m:acc>
                        </m:e>
                        <m:sub>
                          <m:r>
                            <a:rPr lang="en-US" altLang="zh-CN" sz="2400" b="0" i="1" smtClean="0">
                              <a:solidFill>
                                <a:schemeClr val="tx1"/>
                              </a:solidFill>
                              <a:latin typeface="Cambria Math" charset="0"/>
                              <a:ea typeface="SimHei" charset="-122"/>
                              <a:cs typeface="SimHei" charset="-122"/>
                            </a:rPr>
                            <m:t>21</m:t>
                          </m:r>
                        </m:sub>
                      </m:sSub>
                    </m:oMath>
                  </m:oMathPara>
                </a14:m>
                <a:endParaRPr lang="zh-CN" altLang="en-US" sz="2400" dirty="0">
                  <a:solidFill>
                    <a:schemeClr val="tx1"/>
                  </a:solidFill>
                  <a:latin typeface="SimHei" charset="-122"/>
                  <a:ea typeface="SimHei" charset="-122"/>
                  <a:cs typeface="SimHei" charset="-122"/>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8803428" y="2255753"/>
                <a:ext cx="613886" cy="414088"/>
              </a:xfrm>
              <a:prstGeom prst="rect">
                <a:avLst/>
              </a:prstGeom>
              <a:blipFill rotWithShape="0">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76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out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2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par>
                                <p:cTn id="71" presetID="22" presetClass="entr" presetSubtype="4"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left)">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left)">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left)">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right)">
                                      <p:cBhvr>
                                        <p:cTn id="98" dur="500"/>
                                        <p:tgtEl>
                                          <p:spTgt spid="31"/>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right)">
                                      <p:cBhvr>
                                        <p:cTn id="101" dur="500"/>
                                        <p:tgtEl>
                                          <p:spTgt spid="3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left)">
                                      <p:cBhvr>
                                        <p:cTn id="116" dur="500"/>
                                        <p:tgtEl>
                                          <p:spTgt spid="3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ipe(left)">
                                      <p:cBhvr>
                                        <p:cTn id="121" dur="500"/>
                                        <p:tgtEl>
                                          <p:spTgt spid="3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left)">
                                      <p:cBhvr>
                                        <p:cTn id="126" dur="500"/>
                                        <p:tgtEl>
                                          <p:spTgt spid="3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down)">
                                      <p:cBhvr>
                                        <p:cTn id="136" dur="500"/>
                                        <p:tgtEl>
                                          <p:spTgt spid="4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2" fill="hold" grpId="0" nodeType="click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right)">
                                      <p:cBhvr>
                                        <p:cTn id="141" dur="500"/>
                                        <p:tgtEl>
                                          <p:spTgt spid="47"/>
                                        </p:tgtEl>
                                      </p:cBhvr>
                                    </p:animEffect>
                                  </p:childTnLst>
                                </p:cTn>
                              </p:par>
                              <p:par>
                                <p:cTn id="142" presetID="22" presetClass="entr" presetSubtype="2" fill="hold"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wipe(right)">
                                      <p:cBhvr>
                                        <p:cTn id="144" dur="500"/>
                                        <p:tgtEl>
                                          <p:spTgt spid="46"/>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wipe(left)">
                                      <p:cBhvr>
                                        <p:cTn id="149" dur="500"/>
                                        <p:tgtEl>
                                          <p:spTgt spid="49"/>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wipe(left)">
                                      <p:cBhvr>
                                        <p:cTn id="152" dur="500"/>
                                        <p:tgtEl>
                                          <p:spTgt spid="5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wipe(left)">
                                      <p:cBhvr>
                                        <p:cTn id="157" dur="500"/>
                                        <p:tgtEl>
                                          <p:spTgt spid="38"/>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9"/>
                                        </p:tgtEl>
                                        <p:attrNameLst>
                                          <p:attrName>style.visibility</p:attrName>
                                        </p:attrNameLst>
                                      </p:cBhvr>
                                      <p:to>
                                        <p:strVal val="visible"/>
                                      </p:to>
                                    </p:set>
                                    <p:animEffect transition="in" filter="wipe(left)">
                                      <p:cBhvr>
                                        <p:cTn id="162" dur="500"/>
                                        <p:tgtEl>
                                          <p:spTgt spid="39"/>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wipe(left)">
                                      <p:cBhvr>
                                        <p:cTn id="167" dur="500"/>
                                        <p:tgtEl>
                                          <p:spTgt spid="40"/>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41"/>
                                        </p:tgtEl>
                                        <p:attrNameLst>
                                          <p:attrName>style.visibility</p:attrName>
                                        </p:attrNameLst>
                                      </p:cBhvr>
                                      <p:to>
                                        <p:strVal val="visible"/>
                                      </p:to>
                                    </p:set>
                                    <p:animEffect transition="in" filter="wipe(left)">
                                      <p:cBhvr>
                                        <p:cTn id="172" dur="500"/>
                                        <p:tgtEl>
                                          <p:spTgt spid="41"/>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wipe(left)">
                                      <p:cBhvr>
                                        <p:cTn id="175" dur="500"/>
                                        <p:tgtEl>
                                          <p:spTgt spid="42"/>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3"/>
                                        </p:tgtEl>
                                        <p:attrNameLst>
                                          <p:attrName>style.visibility</p:attrName>
                                        </p:attrNameLst>
                                      </p:cBhvr>
                                      <p:to>
                                        <p:strVal val="visible"/>
                                      </p:to>
                                    </p:set>
                                    <p:animEffect transition="in" filter="wipe(left)">
                                      <p:cBhvr>
                                        <p:cTn id="180" dur="500"/>
                                        <p:tgtEl>
                                          <p:spTgt spid="4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left)">
                                      <p:cBhvr>
                                        <p:cTn id="1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11" grpId="0"/>
      <p:bldP spid="12" grpId="0"/>
      <p:bldP spid="15" grpId="0" animBg="1"/>
      <p:bldP spid="16" grpId="0" animBg="1"/>
      <p:bldP spid="17" grpId="0"/>
      <p:bldP spid="21" grpId="0"/>
      <p:bldP spid="22" grpId="0"/>
      <p:bldP spid="23" grpId="0"/>
      <p:bldP spid="24" grpId="0"/>
      <p:bldP spid="25" grpId="0"/>
      <p:bldP spid="26" grpId="0"/>
      <p:bldP spid="27" grpId="0"/>
      <p:bldP spid="28" grpId="0"/>
      <p:bldP spid="29" grpId="0"/>
      <p:bldP spid="30" grpId="0"/>
      <p:bldP spid="34" grpId="0"/>
      <p:bldP spid="35" grpId="0"/>
      <p:bldP spid="36" grpId="0"/>
      <p:bldP spid="37" grpId="0"/>
      <p:bldP spid="38" grpId="0"/>
      <p:bldP spid="39" grpId="0"/>
      <p:bldP spid="40" grpId="0"/>
      <p:bldP spid="41" grpId="0"/>
      <p:bldP spid="42" grpId="0" animBg="1"/>
      <p:bldP spid="43" grpId="0"/>
      <p:bldP spid="44" grpId="0"/>
      <p:bldP spid="45" grpId="0" animBg="1"/>
      <p:bldP spid="47"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061762" y="790723"/>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3930000">
            <a:off x="9117182" y="2260405"/>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1706" y="349446"/>
            <a:ext cx="6574236"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载流线圈在磁场中所受的力和力矩</a:t>
            </a:r>
          </a:p>
        </p:txBody>
      </p:sp>
      <p:sp>
        <p:nvSpPr>
          <p:cNvPr id="3" name="文本框 2"/>
          <p:cNvSpPr txBox="1"/>
          <p:nvPr/>
        </p:nvSpPr>
        <p:spPr>
          <a:xfrm>
            <a:off x="421706" y="894383"/>
            <a:ext cx="4512774"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(1)</a:t>
            </a:r>
            <a:r>
              <a:rPr lang="zh-CN" altLang="en-US" sz="3200" b="1" dirty="0">
                <a:solidFill>
                  <a:srgbClr val="7030A0"/>
                </a:solidFill>
                <a:latin typeface="SimHei" charset="-122"/>
                <a:ea typeface="SimHei" charset="-122"/>
                <a:cs typeface="SimHei" charset="-122"/>
              </a:rPr>
              <a:t>在均匀磁场中的线圈</a:t>
            </a:r>
          </a:p>
        </p:txBody>
      </p:sp>
      <p:sp>
        <p:nvSpPr>
          <p:cNvPr id="4" name="文本框 3"/>
          <p:cNvSpPr txBox="1"/>
          <p:nvPr/>
        </p:nvSpPr>
        <p:spPr>
          <a:xfrm>
            <a:off x="421706" y="1478510"/>
            <a:ext cx="2452916"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a).</a:t>
            </a:r>
            <a:r>
              <a:rPr lang="zh-CN" altLang="en-US" sz="3200" b="1" dirty="0">
                <a:solidFill>
                  <a:srgbClr val="7030A0"/>
                </a:solidFill>
                <a:latin typeface="SimHei" charset="-122"/>
                <a:ea typeface="SimHei" charset="-122"/>
                <a:cs typeface="SimHei" charset="-122"/>
              </a:rPr>
              <a:t>矩形线圈</a:t>
            </a:r>
          </a:p>
        </p:txBody>
      </p:sp>
      <mc:AlternateContent xmlns:mc="http://schemas.openxmlformats.org/markup-compatibility/2006" xmlns:a14="http://schemas.microsoft.com/office/drawing/2010/main">
        <mc:Choice Requires="a14">
          <p:sp>
            <p:nvSpPr>
              <p:cNvPr id="5" name="文本框 4"/>
              <p:cNvSpPr txBox="1"/>
              <p:nvPr/>
            </p:nvSpPr>
            <p:spPr>
              <a:xfrm>
                <a:off x="978944" y="5491130"/>
                <a:ext cx="6413551" cy="1137106"/>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合外力为零</a:t>
                </a:r>
                <a:r>
                  <a:rPr lang="zh-CN" altLang="en-US" sz="3200" b="1" dirty="0">
                    <a:latin typeface="SimHei" charset="-122"/>
                    <a:ea typeface="SimHei" charset="-122"/>
                    <a:cs typeface="SimHei" charset="-122"/>
                  </a:rPr>
                  <a:t>，但</a:t>
                </a:r>
                <a14:m>
                  <m:oMath xmlns:m="http://schemas.openxmlformats.org/officeDocument/2006/math">
                    <m:sSub>
                      <m:sSubPr>
                        <m:ctrlPr>
                          <a:rPr lang="en-US" altLang="zh-CN" sz="3200" i="1">
                            <a:latin typeface="Cambria Math" panose="02040503050406030204" pitchFamily="18" charset="0"/>
                            <a:ea typeface="SimHei" charset="-122"/>
                            <a:cs typeface="SimHei" charset="-122"/>
                          </a:rPr>
                        </m:ctrlPr>
                      </m:sSubPr>
                      <m:e>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𝑭</m:t>
                            </m:r>
                          </m:e>
                        </m:acc>
                      </m:e>
                      <m:sub>
                        <m:r>
                          <a:rPr lang="en-US" altLang="zh-CN" sz="3200" i="1">
                            <a:latin typeface="Cambria Math" charset="0"/>
                            <a:ea typeface="SimHei" charset="-122"/>
                            <a:cs typeface="SimHei" charset="-122"/>
                          </a:rPr>
                          <m:t>𝑏𝑐</m:t>
                        </m:r>
                      </m:sub>
                    </m:sSub>
                  </m:oMath>
                </a14:m>
                <a:r>
                  <a:rPr lang="zh-CN" altLang="en-US" sz="3200" b="1" dirty="0">
                    <a:latin typeface="SimHei" charset="-122"/>
                    <a:ea typeface="SimHei" charset="-122"/>
                    <a:cs typeface="SimHei" charset="-122"/>
                  </a:rPr>
                  <a:t>，</a:t>
                </a:r>
                <a14:m>
                  <m:oMath xmlns:m="http://schemas.openxmlformats.org/officeDocument/2006/math">
                    <m:sSub>
                      <m:sSubPr>
                        <m:ctrlPr>
                          <a:rPr lang="en-US" altLang="zh-CN" sz="3200" i="1">
                            <a:latin typeface="Cambria Math" panose="02040503050406030204" pitchFamily="18" charset="0"/>
                            <a:ea typeface="SimHei" charset="-122"/>
                            <a:cs typeface="SimHei" charset="-122"/>
                          </a:rPr>
                        </m:ctrlPr>
                      </m:sSubPr>
                      <m:e>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𝑑𝑎</m:t>
                        </m:r>
                      </m:sub>
                    </m:sSub>
                  </m:oMath>
                </a14:m>
                <a:r>
                  <a:rPr lang="zh-CN" altLang="en-US" sz="3200" b="1" dirty="0">
                    <a:latin typeface="SimHei" charset="-122"/>
                    <a:ea typeface="SimHei" charset="-122"/>
                    <a:cs typeface="SimHei" charset="-122"/>
                  </a:rPr>
                  <a:t>不在同一</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直线上，</a:t>
                </a:r>
                <a:r>
                  <a:rPr lang="zh-CN" altLang="en-US" sz="3200" b="1" dirty="0">
                    <a:solidFill>
                      <a:srgbClr val="FF0000"/>
                    </a:solidFill>
                    <a:latin typeface="SimHei" charset="-122"/>
                    <a:ea typeface="SimHei" charset="-122"/>
                    <a:cs typeface="SimHei" charset="-122"/>
                  </a:rPr>
                  <a:t>合外力矩不为零</a:t>
                </a:r>
                <a:r>
                  <a:rPr lang="zh-CN" altLang="en-US" sz="3200" b="1" dirty="0">
                    <a:latin typeface="SimHei" charset="-122"/>
                    <a:ea typeface="SimHei" charset="-122"/>
                    <a:cs typeface="SimHei"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978944" y="5491130"/>
                <a:ext cx="6413551" cy="1137106"/>
              </a:xfrm>
              <a:prstGeom prst="rect">
                <a:avLst/>
              </a:prstGeom>
              <a:blipFill rotWithShape="0">
                <a:blip r:embed="rId2"/>
                <a:stretch>
                  <a:fillRect l="-2471" t="-3763" r="-380" b="-16667"/>
                </a:stretch>
              </a:blipFill>
            </p:spPr>
            <p:txBody>
              <a:bodyPr/>
              <a:lstStyle/>
              <a:p>
                <a:r>
                  <a:rPr lang="zh-CN" altLang="en-US">
                    <a:noFill/>
                  </a:rPr>
                  <a:t> </a:t>
                </a:r>
              </a:p>
            </p:txBody>
          </p:sp>
        </mc:Fallback>
      </mc:AlternateContent>
      <p:sp>
        <p:nvSpPr>
          <p:cNvPr id="7" name="矩形 6"/>
          <p:cNvSpPr/>
          <p:nvPr/>
        </p:nvSpPr>
        <p:spPr>
          <a:xfrm rot="3930000">
            <a:off x="9117182" y="204080"/>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7696429" y="2607521"/>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174954" y="1683415"/>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10612870" y="2075291"/>
                <a:ext cx="35907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rPr>
                          </m:ctrlPr>
                        </m:accPr>
                        <m:e>
                          <m:r>
                            <a:rPr lang="en-US" altLang="zh-CN" sz="2800" b="1" i="1" smtClean="0">
                              <a:solidFill>
                                <a:srgbClr val="0000FF"/>
                              </a:solidFill>
                              <a:latin typeface="Cambria Math" panose="02040503050406030204" pitchFamily="18" charset="0"/>
                            </a:rPr>
                            <m:t>𝑩</m:t>
                          </m:r>
                        </m:e>
                      </m:acc>
                    </m:oMath>
                  </m:oMathPara>
                </a14:m>
                <a:endParaRPr lang="zh-CN" altLang="en-US" sz="2800" b="1"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612870" y="2075291"/>
                <a:ext cx="359073" cy="483146"/>
              </a:xfrm>
              <a:prstGeom prst="rect">
                <a:avLst/>
              </a:prstGeom>
              <a:blipFill>
                <a:blip r:embed="rId3"/>
                <a:stretch>
                  <a:fillRect/>
                </a:stretch>
              </a:blipFill>
            </p:spPr>
            <p:txBody>
              <a:bodyPr/>
              <a:lstStyle/>
              <a:p>
                <a:r>
                  <a:rPr lang="zh-CN" altLang="en-US">
                    <a:noFill/>
                  </a:rPr>
                  <a:t> </a:t>
                </a:r>
              </a:p>
            </p:txBody>
          </p:sp>
        </mc:Fallback>
      </mc:AlternateContent>
      <p:cxnSp>
        <p:nvCxnSpPr>
          <p:cNvPr id="15" name="直接箭头连接符 14"/>
          <p:cNvCxnSpPr/>
          <p:nvPr/>
        </p:nvCxnSpPr>
        <p:spPr>
          <a:xfrm flipV="1">
            <a:off x="8968093" y="3118214"/>
            <a:ext cx="691200" cy="3276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9057213" y="2812667"/>
                <a:ext cx="2564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𝑰</m:t>
                      </m:r>
                    </m:oMath>
                  </m:oMathPara>
                </a14:m>
                <a:endParaRPr lang="zh-CN" altLang="en-US" sz="2800" b="1"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057213" y="2812667"/>
                <a:ext cx="256480" cy="430887"/>
              </a:xfrm>
              <a:prstGeom prst="rect">
                <a:avLst/>
              </a:prstGeom>
              <a:blipFill>
                <a:blip r:embed="rId4"/>
                <a:stretch>
                  <a:fillRect/>
                </a:stretch>
              </a:blipFill>
            </p:spPr>
            <p:txBody>
              <a:bodyPr/>
              <a:lstStyle/>
              <a:p>
                <a:r>
                  <a:rPr lang="zh-CN" altLang="en-US">
                    <a:noFill/>
                  </a:rPr>
                  <a:t> </a:t>
                </a:r>
              </a:p>
            </p:txBody>
          </p:sp>
        </mc:Fallback>
      </mc:AlternateContent>
      <p:cxnSp>
        <p:nvCxnSpPr>
          <p:cNvPr id="19" name="直接箭头连接符 18"/>
          <p:cNvCxnSpPr/>
          <p:nvPr/>
        </p:nvCxnSpPr>
        <p:spPr>
          <a:xfrm flipV="1">
            <a:off x="8377875" y="1309696"/>
            <a:ext cx="1641683" cy="774148"/>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9057213" y="1554559"/>
                <a:ext cx="40440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8000"/>
                              </a:solidFill>
                              <a:latin typeface="Cambria Math" panose="02040503050406030204" pitchFamily="18" charset="0"/>
                            </a:rPr>
                          </m:ctrlPr>
                        </m:sSubPr>
                        <m:e>
                          <m:r>
                            <a:rPr lang="en-US" altLang="zh-CN" sz="2800" b="1" i="1" smtClean="0">
                              <a:solidFill>
                                <a:srgbClr val="008000"/>
                              </a:solidFill>
                              <a:latin typeface="Cambria Math" panose="02040503050406030204" pitchFamily="18" charset="0"/>
                            </a:rPr>
                            <m:t>𝒍</m:t>
                          </m:r>
                        </m:e>
                        <m:sub>
                          <m:r>
                            <a:rPr lang="en-US" altLang="zh-CN" sz="2800" b="1" i="1" smtClean="0">
                              <a:solidFill>
                                <a:srgbClr val="008000"/>
                              </a:solidFill>
                              <a:latin typeface="Cambria Math" panose="02040503050406030204" pitchFamily="18" charset="0"/>
                            </a:rPr>
                            <m:t>𝟏</m:t>
                          </m:r>
                        </m:sub>
                      </m:sSub>
                    </m:oMath>
                  </m:oMathPara>
                </a14:m>
                <a:endParaRPr lang="zh-CN" altLang="en-US" sz="2800" b="1" dirty="0">
                  <a:solidFill>
                    <a:srgbClr val="008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057213" y="1554559"/>
                <a:ext cx="404406" cy="430887"/>
              </a:xfrm>
              <a:prstGeom prst="rect">
                <a:avLst/>
              </a:prstGeom>
              <a:blipFill>
                <a:blip r:embed="rId5"/>
                <a:stretch>
                  <a:fillRect/>
                </a:stretch>
              </a:blipFill>
            </p:spPr>
            <p:txBody>
              <a:bodyPr/>
              <a:lstStyle/>
              <a:p>
                <a:r>
                  <a:rPr lang="zh-CN" altLang="en-US">
                    <a:noFill/>
                  </a:rPr>
                  <a:t> </a:t>
                </a:r>
              </a:p>
            </p:txBody>
          </p:sp>
        </mc:Fallback>
      </mc:AlternateContent>
      <p:cxnSp>
        <p:nvCxnSpPr>
          <p:cNvPr id="22" name="直接连接符 21"/>
          <p:cNvCxnSpPr/>
          <p:nvPr/>
        </p:nvCxnSpPr>
        <p:spPr>
          <a:xfrm>
            <a:off x="7662464" y="1683415"/>
            <a:ext cx="459512" cy="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662464" y="3823028"/>
            <a:ext cx="459512" cy="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7912498" y="1715589"/>
            <a:ext cx="934" cy="2107439"/>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7678130" y="2381780"/>
                <a:ext cx="4845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8000"/>
                              </a:solidFill>
                              <a:latin typeface="Cambria Math" panose="02040503050406030204" pitchFamily="18" charset="0"/>
                              <a:ea typeface="SimHei" charset="-122"/>
                              <a:cs typeface="SimHei" charset="-122"/>
                            </a:rPr>
                          </m:ctrlPr>
                        </m:sSubPr>
                        <m:e>
                          <m:r>
                            <a:rPr lang="en-US" altLang="zh-CN" sz="2800" b="1" i="1" smtClean="0">
                              <a:solidFill>
                                <a:srgbClr val="008000"/>
                              </a:solidFill>
                              <a:latin typeface="Cambria Math" charset="0"/>
                              <a:ea typeface="SimHei" charset="-122"/>
                              <a:cs typeface="SimHei" charset="-122"/>
                            </a:rPr>
                            <m:t>𝒍</m:t>
                          </m:r>
                        </m:e>
                        <m:sub>
                          <m:r>
                            <a:rPr lang="en-US" altLang="zh-CN" sz="2800" b="1" i="1" smtClean="0">
                              <a:solidFill>
                                <a:srgbClr val="008000"/>
                              </a:solidFill>
                              <a:latin typeface="Cambria Math" charset="0"/>
                              <a:ea typeface="SimHei" charset="-122"/>
                              <a:cs typeface="SimHei" charset="-122"/>
                            </a:rPr>
                            <m:t>𝟐</m:t>
                          </m:r>
                        </m:sub>
                      </m:sSub>
                    </m:oMath>
                  </m:oMathPara>
                </a14:m>
                <a:endParaRPr lang="zh-CN" altLang="en-US" sz="2800" b="1" dirty="0">
                  <a:solidFill>
                    <a:srgbClr val="008000"/>
                  </a:solidFill>
                  <a:latin typeface="SimHei" charset="-122"/>
                  <a:ea typeface="SimHei" charset="-122"/>
                  <a:cs typeface="SimHei"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7678130" y="2381780"/>
                <a:ext cx="484556" cy="43088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8160886" y="3822608"/>
                <a:ext cx="322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𝒂</m:t>
                      </m:r>
                    </m:oMath>
                  </m:oMathPara>
                </a14:m>
                <a:endParaRPr lang="zh-CN" altLang="en-US" sz="2800" b="1" dirty="0">
                  <a:solidFill>
                    <a:schemeClr val="tx1"/>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8160886" y="3822608"/>
                <a:ext cx="32220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0238177" y="2931202"/>
                <a:ext cx="322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𝒃</m:t>
                      </m:r>
                    </m:oMath>
                  </m:oMathPara>
                </a14:m>
                <a:endParaRPr lang="zh-CN" altLang="en-US" sz="2800" b="1" dirty="0">
                  <a:solidFill>
                    <a:schemeClr val="tx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0238177" y="2931202"/>
                <a:ext cx="322203"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0294740" y="473018"/>
                <a:ext cx="280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𝒄</m:t>
                      </m:r>
                    </m:oMath>
                  </m:oMathPara>
                </a14:m>
                <a:endParaRPr lang="zh-CN" altLang="en-US" sz="2800" b="1" dirty="0">
                  <a:solidFill>
                    <a:schemeClr val="tx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10294740" y="473018"/>
                <a:ext cx="28052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007492" y="1172275"/>
                <a:ext cx="3302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𝒅</m:t>
                      </m:r>
                    </m:oMath>
                  </m:oMathPara>
                </a14:m>
                <a:endParaRPr lang="zh-CN" altLang="en-US" sz="2800" b="1" dirty="0">
                  <a:solidFill>
                    <a:schemeClr val="tx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8007492" y="1172275"/>
                <a:ext cx="330219" cy="430887"/>
              </a:xfrm>
              <a:prstGeom prst="rect">
                <a:avLst/>
              </a:prstGeom>
              <a:blipFill>
                <a:blip r:embed="rId10"/>
                <a:stretch>
                  <a:fillRect/>
                </a:stretch>
              </a:blipFill>
            </p:spPr>
            <p:txBody>
              <a:bodyPr/>
              <a:lstStyle/>
              <a:p>
                <a:r>
                  <a:rPr lang="zh-CN" altLang="en-US">
                    <a:noFill/>
                  </a:rPr>
                  <a:t> </a:t>
                </a:r>
              </a:p>
            </p:txBody>
          </p:sp>
        </mc:Fallback>
      </mc:AlternateContent>
      <p:cxnSp>
        <p:nvCxnSpPr>
          <p:cNvPr id="35" name="直接箭头连接符 34"/>
          <p:cNvCxnSpPr/>
          <p:nvPr/>
        </p:nvCxnSpPr>
        <p:spPr>
          <a:xfrm flipH="1">
            <a:off x="8891558" y="1101598"/>
            <a:ext cx="691770" cy="3276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8262536" y="2597224"/>
            <a:ext cx="0" cy="733183"/>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10149159" y="1565888"/>
            <a:ext cx="0" cy="7344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9304822" y="3386500"/>
            <a:ext cx="0" cy="655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291637" y="496163"/>
            <a:ext cx="0" cy="6534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9411408" y="3545389"/>
                <a:ext cx="66954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𝑎𝑏</m:t>
                          </m:r>
                        </m:sub>
                      </m:sSub>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9411408" y="3545389"/>
                <a:ext cx="669542" cy="483146"/>
              </a:xfrm>
              <a:prstGeom prst="rect">
                <a:avLst/>
              </a:prstGeom>
              <a:blipFill>
                <a:blip r:embed="rId11"/>
                <a:stretch>
                  <a:fillRect/>
                </a:stretch>
              </a:blipFill>
            </p:spPr>
            <p:txBody>
              <a:bodyPr/>
              <a:lstStyle/>
              <a:p>
                <a:r>
                  <a:rPr lang="zh-CN" altLang="en-US">
                    <a:noFill/>
                  </a:rPr>
                  <a:t> </a:t>
                </a:r>
              </a:p>
            </p:txBody>
          </p:sp>
        </mc:Fallback>
      </mc:AlternateContent>
      <p:cxnSp>
        <p:nvCxnSpPr>
          <p:cNvPr id="46" name="直接箭头连接符 45"/>
          <p:cNvCxnSpPr/>
          <p:nvPr/>
        </p:nvCxnSpPr>
        <p:spPr>
          <a:xfrm flipH="1">
            <a:off x="7585712" y="2701787"/>
            <a:ext cx="633034" cy="603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p:cNvSpPr txBox="1"/>
              <p:nvPr/>
            </p:nvSpPr>
            <p:spPr>
              <a:xfrm>
                <a:off x="9359115" y="240710"/>
                <a:ext cx="651525"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𝑐𝑑</m:t>
                          </m:r>
                        </m:sub>
                      </m:sSub>
                    </m:oMath>
                  </m:oMathPara>
                </a14:m>
                <a:endParaRPr lang="zh-CN" altLang="en-US" dirty="0"/>
              </a:p>
            </p:txBody>
          </p:sp>
        </mc:Choice>
        <mc:Fallback xmlns="">
          <p:sp>
            <p:nvSpPr>
              <p:cNvPr id="56" name="文本框 55"/>
              <p:cNvSpPr txBox="1">
                <a:spLocks noRot="1" noChangeAspect="1" noMove="1" noResize="1" noEditPoints="1" noAdjustHandles="1" noChangeArrowheads="1" noChangeShapeType="1" noTextEdit="1"/>
              </p:cNvSpPr>
              <p:nvPr/>
            </p:nvSpPr>
            <p:spPr>
              <a:xfrm>
                <a:off x="9359115" y="240710"/>
                <a:ext cx="651525" cy="483146"/>
              </a:xfrm>
              <a:prstGeom prst="rect">
                <a:avLst/>
              </a:prstGeom>
              <a:blipFill>
                <a:blip r:embed="rId12"/>
                <a:stretch>
                  <a:fillRect/>
                </a:stretch>
              </a:blipFill>
            </p:spPr>
            <p:txBody>
              <a:bodyPr/>
              <a:lstStyle/>
              <a:p>
                <a:r>
                  <a:rPr lang="zh-CN" altLang="en-US">
                    <a:noFill/>
                  </a:rPr>
                  <a:t> </a:t>
                </a:r>
              </a:p>
            </p:txBody>
          </p:sp>
        </mc:Fallback>
      </mc:AlternateContent>
      <p:cxnSp>
        <p:nvCxnSpPr>
          <p:cNvPr id="57" name="直接箭头连接符 56"/>
          <p:cNvCxnSpPr/>
          <p:nvPr/>
        </p:nvCxnSpPr>
        <p:spPr>
          <a:xfrm flipV="1">
            <a:off x="10251767" y="1262260"/>
            <a:ext cx="633600" cy="604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7160203" y="3108567"/>
                <a:ext cx="72821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𝑑𝑎</m:t>
                          </m:r>
                        </m:sub>
                      </m:sSub>
                    </m:oMath>
                  </m:oMathPara>
                </a14:m>
                <a:endParaRPr lang="zh-CN" altLang="en-US" dirty="0">
                  <a:latin typeface="SimHei" charset="-122"/>
                  <a:ea typeface="SimHei" charset="-122"/>
                  <a:cs typeface="SimHei" charset="-122"/>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7160203" y="3108567"/>
                <a:ext cx="728212" cy="48314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10846838" y="1407216"/>
                <a:ext cx="64030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𝑏𝑐</m:t>
                          </m:r>
                        </m:sub>
                      </m:sSub>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10846838" y="1407216"/>
                <a:ext cx="640303" cy="48314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91274" y="3029677"/>
                <a:ext cx="2814809" cy="661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𝑎𝑏</m:t>
                          </m:r>
                        </m:sub>
                      </m:sSub>
                      <m:r>
                        <a:rPr lang="en-US" altLang="zh-CN" sz="2800" b="0" i="1" smtClean="0">
                          <a:latin typeface="Cambria Math" charset="0"/>
                          <a:ea typeface="SimHei" charset="-122"/>
                          <a:cs typeface="SimHei" charset="-122"/>
                        </a:rPr>
                        <m:t>=</m:t>
                      </m:r>
                      <m:d>
                        <m:dPr>
                          <m:begChr m:val="|"/>
                          <m:endChr m:val="|"/>
                          <m:ctrlPr>
                            <a:rPr lang="en-US" altLang="zh-CN" sz="2800" b="0" i="1" smtClean="0">
                              <a:latin typeface="Cambria Math" panose="02040503050406030204" pitchFamily="18" charset="0"/>
                              <a:ea typeface="SimHei" charset="-122"/>
                              <a:cs typeface="SimHei" charset="-122"/>
                            </a:rPr>
                          </m:ctrlPr>
                        </m:dPr>
                        <m:e>
                          <m:sSubSup>
                            <m:sSubSupPr>
                              <m:ctrlPr>
                                <a:rPr lang="en-US" altLang="zh-CN" sz="2800" b="0" i="1" smtClean="0">
                                  <a:latin typeface="Cambria Math" panose="02040503050406030204" pitchFamily="18" charset="0"/>
                                  <a:ea typeface="SimHei" charset="-122"/>
                                  <a:cs typeface="SimHei" charset="-122"/>
                                </a:rPr>
                              </m:ctrlPr>
                            </m:sSubSupPr>
                            <m:e>
                              <m:r>
                                <a:rPr lang="en-US" altLang="zh-CN" sz="2800" b="0" i="1" smtClean="0">
                                  <a:latin typeface="Cambria Math" charset="0"/>
                                  <a:ea typeface="SimHei" charset="-122"/>
                                  <a:cs typeface="SimHei" charset="-122"/>
                                </a:rPr>
                                <m:t>∫</m:t>
                              </m:r>
                            </m:e>
                            <m:sub>
                              <m:r>
                                <a:rPr lang="en-US" altLang="zh-CN" sz="2800" b="0" i="1" smtClean="0">
                                  <a:latin typeface="Cambria Math" charset="0"/>
                                  <a:ea typeface="SimHei" charset="-122"/>
                                  <a:cs typeface="SimHei" charset="-122"/>
                                </a:rPr>
                                <m:t>𝑎</m:t>
                              </m:r>
                            </m:sub>
                            <m:sup>
                              <m:r>
                                <a:rPr lang="en-US" altLang="zh-CN" sz="2800" b="0" i="1" smtClean="0">
                                  <a:latin typeface="Cambria Math" charset="0"/>
                                  <a:ea typeface="SimHei" charset="-122"/>
                                  <a:cs typeface="SimHei" charset="-122"/>
                                </a:rPr>
                                <m:t>𝑏</m:t>
                              </m:r>
                            </m:sup>
                          </m:sSubSup>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i="1" smtClean="0">
                              <a:latin typeface="Cambria Math" charset="0"/>
                              <a:ea typeface="SimHei" charset="-122"/>
                              <a:cs typeface="SimHei" charset="-122"/>
                            </a:rPr>
                            <m:t>×</m:t>
                          </m:r>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d>
                    </m:oMath>
                  </m:oMathPara>
                </a14:m>
                <a:endParaRPr lang="zh-CN" altLang="en-US" sz="2800" dirty="0">
                  <a:latin typeface="SimHei" charset="-122"/>
                  <a:ea typeface="SimHei" charset="-122"/>
                  <a:cs typeface="SimHei" charset="-122"/>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491274" y="3029677"/>
                <a:ext cx="2814809" cy="661784"/>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3537271" y="3136909"/>
                <a:ext cx="19888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𝐼𝐵</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𝑙</m:t>
                          </m:r>
                        </m:e>
                        <m:sub>
                          <m:r>
                            <a:rPr lang="en-US" altLang="zh-CN" sz="2800" b="0" i="1" smtClean="0">
                              <a:latin typeface="Cambria Math" charset="0"/>
                              <a:ea typeface="SimHei" charset="-122"/>
                              <a:cs typeface="SimHei" charset="-122"/>
                            </a:rPr>
                            <m:t>1</m:t>
                          </m:r>
                        </m:sub>
                      </m:sSub>
                      <m:func>
                        <m:funcPr>
                          <m:ctrlPr>
                            <a:rPr lang="en-US" altLang="zh-CN" sz="2800" b="0" i="1" smtClean="0">
                              <a:latin typeface="Cambria Math" panose="02040503050406030204" pitchFamily="18" charset="0"/>
                              <a:ea typeface="SimHei" charset="-122"/>
                              <a:cs typeface="SimHei" charset="-122"/>
                            </a:rPr>
                          </m:ctrlPr>
                        </m:funcPr>
                        <m:fName>
                          <m:r>
                            <m:rPr>
                              <m:sty m:val="p"/>
                            </m:rPr>
                            <a:rPr lang="en-US" altLang="zh-CN" sz="2800" b="0" i="0" smtClean="0">
                              <a:latin typeface="Cambria Math" charset="0"/>
                              <a:ea typeface="SimHei" charset="-122"/>
                              <a:cs typeface="SimHei" charset="-122"/>
                            </a:rPr>
                            <m:t>sin</m:t>
                          </m:r>
                        </m:fName>
                        <m:e>
                          <m:r>
                            <a:rPr lang="zh-CN" altLang="en-US" sz="2800" b="0" i="1" smtClean="0">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3537271" y="3136909"/>
                <a:ext cx="1988878" cy="430887"/>
              </a:xfrm>
              <a:prstGeom prst="rect">
                <a:avLst/>
              </a:prstGeom>
              <a:blipFill rotWithShape="0">
                <a:blip r:embed="rId16"/>
                <a:stretch>
                  <a:fillRect/>
                </a:stretch>
              </a:blipFill>
            </p:spPr>
            <p:txBody>
              <a:bodyPr/>
              <a:lstStyle/>
              <a:p>
                <a:r>
                  <a:rPr lang="zh-CN" altLang="en-US">
                    <a:noFill/>
                  </a:rPr>
                  <a:t> </a:t>
                </a:r>
              </a:p>
            </p:txBody>
          </p:sp>
        </mc:Fallback>
      </mc:AlternateContent>
      <p:sp>
        <p:nvSpPr>
          <p:cNvPr id="63" name="文本框 62"/>
          <p:cNvSpPr txBox="1"/>
          <p:nvPr/>
        </p:nvSpPr>
        <p:spPr>
          <a:xfrm>
            <a:off x="5722969" y="3053850"/>
            <a:ext cx="906017"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向下</a:t>
            </a:r>
          </a:p>
        </p:txBody>
      </p:sp>
      <mc:AlternateContent xmlns:mc="http://schemas.openxmlformats.org/markup-compatibility/2006" xmlns:a14="http://schemas.microsoft.com/office/drawing/2010/main">
        <mc:Choice Requires="a14">
          <p:sp>
            <p:nvSpPr>
              <p:cNvPr id="64" name="文本框 63"/>
              <p:cNvSpPr txBox="1"/>
              <p:nvPr/>
            </p:nvSpPr>
            <p:spPr>
              <a:xfrm>
                <a:off x="533477" y="3711517"/>
                <a:ext cx="2816605" cy="661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𝑐𝑑</m:t>
                          </m:r>
                        </m:sub>
                      </m:sSub>
                      <m:r>
                        <a:rPr lang="en-US" altLang="zh-CN" sz="2800" b="0" i="1" smtClean="0">
                          <a:latin typeface="Cambria Math" charset="0"/>
                          <a:ea typeface="SimHei" charset="-122"/>
                          <a:cs typeface="SimHei" charset="-122"/>
                        </a:rPr>
                        <m:t>=</m:t>
                      </m:r>
                      <m:d>
                        <m:dPr>
                          <m:begChr m:val="|"/>
                          <m:endChr m:val="|"/>
                          <m:ctrlPr>
                            <a:rPr lang="en-US" altLang="zh-CN" sz="2800" b="0" i="1" smtClean="0">
                              <a:latin typeface="Cambria Math" panose="02040503050406030204" pitchFamily="18" charset="0"/>
                              <a:ea typeface="SimHei" charset="-122"/>
                              <a:cs typeface="SimHei" charset="-122"/>
                            </a:rPr>
                          </m:ctrlPr>
                        </m:dPr>
                        <m:e>
                          <m:sSubSup>
                            <m:sSubSupPr>
                              <m:ctrlPr>
                                <a:rPr lang="en-US" altLang="zh-CN" sz="2800" b="0" i="1" smtClean="0">
                                  <a:latin typeface="Cambria Math" panose="02040503050406030204" pitchFamily="18" charset="0"/>
                                  <a:ea typeface="SimHei" charset="-122"/>
                                  <a:cs typeface="SimHei" charset="-122"/>
                                </a:rPr>
                              </m:ctrlPr>
                            </m:sSubSupPr>
                            <m:e>
                              <m:r>
                                <a:rPr lang="en-US" altLang="zh-CN" sz="2800" b="0" i="1" smtClean="0">
                                  <a:latin typeface="Cambria Math" charset="0"/>
                                  <a:ea typeface="SimHei" charset="-122"/>
                                  <a:cs typeface="SimHei" charset="-122"/>
                                </a:rPr>
                                <m:t>∫</m:t>
                              </m:r>
                            </m:e>
                            <m:sub>
                              <m:r>
                                <a:rPr lang="en-US" altLang="zh-CN" sz="2800" b="0" i="1" smtClean="0">
                                  <a:latin typeface="Cambria Math" charset="0"/>
                                  <a:ea typeface="SimHei" charset="-122"/>
                                  <a:cs typeface="SimHei" charset="-122"/>
                                </a:rPr>
                                <m:t>𝑐</m:t>
                              </m:r>
                            </m:sub>
                            <m:sup>
                              <m:r>
                                <a:rPr lang="en-US" altLang="zh-CN" sz="2800" b="0" i="1" smtClean="0">
                                  <a:latin typeface="Cambria Math" charset="0"/>
                                  <a:ea typeface="SimHei" charset="-122"/>
                                  <a:cs typeface="SimHei" charset="-122"/>
                                </a:rPr>
                                <m:t>𝑑</m:t>
                              </m:r>
                            </m:sup>
                          </m:sSubSup>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i="1" smtClean="0">
                              <a:latin typeface="Cambria Math" charset="0"/>
                              <a:ea typeface="SimHei" charset="-122"/>
                              <a:cs typeface="SimHei" charset="-122"/>
                            </a:rPr>
                            <m:t>×</m:t>
                          </m:r>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d>
                    </m:oMath>
                  </m:oMathPara>
                </a14:m>
                <a:endParaRPr lang="zh-CN" altLang="en-US" sz="2800" dirty="0">
                  <a:latin typeface="SimHei" charset="-122"/>
                  <a:ea typeface="SimHei" charset="-122"/>
                  <a:cs typeface="SimHei" charset="-122"/>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533477" y="3711517"/>
                <a:ext cx="2816605" cy="661784"/>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3536205" y="3822829"/>
                <a:ext cx="19888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𝐼𝐵</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1</m:t>
                          </m:r>
                        </m:sub>
                      </m:sSub>
                      <m:func>
                        <m:funcPr>
                          <m:ctrlPr>
                            <a:rPr lang="en-US" altLang="zh-CN" sz="2800" i="1">
                              <a:latin typeface="Cambria Math" panose="02040503050406030204" pitchFamily="18" charset="0"/>
                              <a:ea typeface="SimHei" charset="-122"/>
                              <a:cs typeface="SimHei" charset="-122"/>
                            </a:rPr>
                          </m:ctrlPr>
                        </m:funcPr>
                        <m:fName>
                          <m:r>
                            <m:rPr>
                              <m:sty m:val="p"/>
                            </m:rPr>
                            <a:rPr lang="en-US" altLang="zh-CN" sz="2800">
                              <a:latin typeface="Cambria Math" charset="0"/>
                              <a:ea typeface="SimHei" charset="-122"/>
                              <a:cs typeface="SimHei" charset="-122"/>
                            </a:rPr>
                            <m:t>sin</m:t>
                          </m:r>
                        </m:fName>
                        <m:e>
                          <m:r>
                            <a:rPr lang="zh-CN" altLang="en-US" sz="2800" i="1">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3536205" y="3822829"/>
                <a:ext cx="1988878" cy="430887"/>
              </a:xfrm>
              <a:prstGeom prst="rect">
                <a:avLst/>
              </a:prstGeom>
              <a:blipFill rotWithShape="0">
                <a:blip r:embed="rId18"/>
                <a:stretch>
                  <a:fillRect/>
                </a:stretch>
              </a:blipFill>
            </p:spPr>
            <p:txBody>
              <a:bodyPr/>
              <a:lstStyle/>
              <a:p>
                <a:r>
                  <a:rPr lang="zh-CN" altLang="en-US">
                    <a:noFill/>
                  </a:rPr>
                  <a:t> </a:t>
                </a:r>
              </a:p>
            </p:txBody>
          </p:sp>
        </mc:Fallback>
      </mc:AlternateContent>
      <p:sp>
        <p:nvSpPr>
          <p:cNvPr id="66" name="文本框 65"/>
          <p:cNvSpPr txBox="1"/>
          <p:nvPr/>
        </p:nvSpPr>
        <p:spPr>
          <a:xfrm>
            <a:off x="5722968" y="3726031"/>
            <a:ext cx="906017"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向上</a:t>
            </a:r>
          </a:p>
        </p:txBody>
      </p:sp>
      <mc:AlternateContent xmlns:mc="http://schemas.openxmlformats.org/markup-compatibility/2006" xmlns:a14="http://schemas.microsoft.com/office/drawing/2010/main">
        <mc:Choice Requires="a14">
          <p:sp>
            <p:nvSpPr>
              <p:cNvPr id="67" name="文本框 66"/>
              <p:cNvSpPr txBox="1"/>
              <p:nvPr/>
            </p:nvSpPr>
            <p:spPr>
              <a:xfrm>
                <a:off x="544531" y="4357011"/>
                <a:ext cx="2770246" cy="547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𝑏𝑐</m:t>
                          </m:r>
                        </m:sub>
                      </m:sSub>
                      <m:r>
                        <a:rPr lang="en-US" altLang="zh-CN" sz="2800" b="0" i="1" smtClean="0">
                          <a:latin typeface="Cambria Math" charset="0"/>
                          <a:ea typeface="SimHei" charset="-122"/>
                          <a:cs typeface="SimHei" charset="-122"/>
                        </a:rPr>
                        <m:t>=</m:t>
                      </m:r>
                      <m:d>
                        <m:dPr>
                          <m:begChr m:val="|"/>
                          <m:endChr m:val="|"/>
                          <m:ctrlPr>
                            <a:rPr lang="en-US" altLang="zh-CN" sz="2800" b="0" i="1" smtClean="0">
                              <a:latin typeface="Cambria Math" panose="02040503050406030204" pitchFamily="18" charset="0"/>
                              <a:ea typeface="SimHei" charset="-122"/>
                              <a:cs typeface="SimHei" charset="-122"/>
                            </a:rPr>
                          </m:ctrlPr>
                        </m:dPr>
                        <m:e>
                          <m:sSubSup>
                            <m:sSubSupPr>
                              <m:ctrlPr>
                                <a:rPr lang="en-US" altLang="zh-CN" sz="2800" b="0" i="1" smtClean="0">
                                  <a:latin typeface="Cambria Math" panose="02040503050406030204" pitchFamily="18" charset="0"/>
                                  <a:ea typeface="SimHei" charset="-122"/>
                                  <a:cs typeface="SimHei" charset="-122"/>
                                </a:rPr>
                              </m:ctrlPr>
                            </m:sSubSupPr>
                            <m:e>
                              <m:r>
                                <a:rPr lang="en-US" altLang="zh-CN" sz="2800" b="0" i="1" smtClean="0">
                                  <a:latin typeface="Cambria Math" charset="0"/>
                                  <a:ea typeface="SimHei" charset="-122"/>
                                  <a:cs typeface="SimHei" charset="-122"/>
                                </a:rPr>
                                <m:t>∫</m:t>
                              </m:r>
                            </m:e>
                            <m:sub>
                              <m:r>
                                <a:rPr lang="en-US" altLang="zh-CN" sz="2800" b="0" i="1" smtClean="0">
                                  <a:latin typeface="Cambria Math" charset="0"/>
                                  <a:ea typeface="SimHei" charset="-122"/>
                                  <a:cs typeface="SimHei" charset="-122"/>
                                </a:rPr>
                                <m:t>𝑏</m:t>
                              </m:r>
                            </m:sub>
                            <m:sup>
                              <m:r>
                                <a:rPr lang="en-US" altLang="zh-CN" sz="2800" b="0" i="1" smtClean="0">
                                  <a:latin typeface="Cambria Math" charset="0"/>
                                  <a:ea typeface="SimHei" charset="-122"/>
                                  <a:cs typeface="SimHei" charset="-122"/>
                                </a:rPr>
                                <m:t>𝑐</m:t>
                              </m:r>
                            </m:sup>
                          </m:sSubSup>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i="1" smtClean="0">
                              <a:latin typeface="Cambria Math" charset="0"/>
                              <a:ea typeface="SimHei" charset="-122"/>
                              <a:cs typeface="SimHei" charset="-122"/>
                            </a:rPr>
                            <m:t>×</m:t>
                          </m:r>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d>
                    </m:oMath>
                  </m:oMathPara>
                </a14:m>
                <a:endParaRPr lang="zh-CN" altLang="en-US" sz="2800" dirty="0">
                  <a:latin typeface="SimHei" charset="-122"/>
                  <a:ea typeface="SimHei" charset="-122"/>
                  <a:cs typeface="SimHei" charset="-122"/>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544531" y="4357011"/>
                <a:ext cx="2770246" cy="547137"/>
              </a:xfrm>
              <a:prstGeom prst="rect">
                <a:avLst/>
              </a:prstGeom>
              <a:blipFill rotWithShape="0">
                <a:blip r:embed="rId19"/>
                <a:stretch>
                  <a:fillRect/>
                </a:stretch>
              </a:blipFill>
            </p:spPr>
            <p:txBody>
              <a:bodyPr/>
              <a:lstStyle/>
              <a:p>
                <a:r>
                  <a:rPr lang="zh-CN" altLang="en-US">
                    <a:noFill/>
                  </a:rPr>
                  <a:t> </a:t>
                </a:r>
              </a:p>
            </p:txBody>
          </p:sp>
        </mc:Fallback>
      </mc:AlternateContent>
      <p:cxnSp>
        <p:nvCxnSpPr>
          <p:cNvPr id="68" name="直接箭头连接符 67"/>
          <p:cNvCxnSpPr/>
          <p:nvPr/>
        </p:nvCxnSpPr>
        <p:spPr>
          <a:xfrm>
            <a:off x="7920298" y="4519322"/>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7917206" y="5121888"/>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7917205" y="5724454"/>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7917204" y="6327020"/>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rot="3600236">
            <a:off x="9560600" y="4266397"/>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477624" y="4705876"/>
            <a:ext cx="180000" cy="180000"/>
          </a:xfrm>
          <a:prstGeom prst="ellipse">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0545616" y="4787936"/>
            <a:ext cx="43200" cy="4320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汇总连接 74"/>
          <p:cNvSpPr/>
          <p:nvPr/>
        </p:nvSpPr>
        <p:spPr>
          <a:xfrm>
            <a:off x="8642124" y="5810107"/>
            <a:ext cx="180000" cy="180000"/>
          </a:xfrm>
          <a:prstGeom prst="flowChartSummingJunction">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文本框 75"/>
              <p:cNvSpPr txBox="1"/>
              <p:nvPr/>
            </p:nvSpPr>
            <p:spPr>
              <a:xfrm>
                <a:off x="11123646" y="5227883"/>
                <a:ext cx="35907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rPr>
                          </m:ctrlPr>
                        </m:accPr>
                        <m:e>
                          <m:r>
                            <a:rPr lang="en-US" altLang="zh-CN" sz="2800" b="1" i="1" smtClean="0">
                              <a:solidFill>
                                <a:srgbClr val="0000FF"/>
                              </a:solidFill>
                              <a:latin typeface="Cambria Math" panose="02040503050406030204" pitchFamily="18" charset="0"/>
                            </a:rPr>
                            <m:t>𝑩</m:t>
                          </m:r>
                        </m:e>
                      </m:acc>
                    </m:oMath>
                  </m:oMathPara>
                </a14:m>
                <a:endParaRPr lang="zh-CN" altLang="en-US" sz="2800" b="1" dirty="0">
                  <a:solidFill>
                    <a:srgbClr val="0000FF"/>
                  </a:solidFill>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11123646" y="5227883"/>
                <a:ext cx="359073" cy="483146"/>
              </a:xfrm>
              <a:prstGeom prst="rect">
                <a:avLst/>
              </a:prstGeom>
              <a:blipFill>
                <a:blip r:embed="rId20"/>
                <a:stretch>
                  <a:fillRect/>
                </a:stretch>
              </a:blipFill>
            </p:spPr>
            <p:txBody>
              <a:bodyPr/>
              <a:lstStyle/>
              <a:p>
                <a:r>
                  <a:rPr lang="zh-CN" altLang="en-US">
                    <a:noFill/>
                  </a:rPr>
                  <a:t> </a:t>
                </a:r>
              </a:p>
            </p:txBody>
          </p:sp>
        </mc:Fallback>
      </mc:AlternateContent>
      <p:cxnSp>
        <p:nvCxnSpPr>
          <p:cNvPr id="77" name="直接箭头连接符 76"/>
          <p:cNvCxnSpPr/>
          <p:nvPr/>
        </p:nvCxnSpPr>
        <p:spPr>
          <a:xfrm flipV="1">
            <a:off x="10560137" y="4018314"/>
            <a:ext cx="243" cy="69966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本框 77"/>
              <p:cNvSpPr txBox="1"/>
              <p:nvPr/>
            </p:nvSpPr>
            <p:spPr>
              <a:xfrm>
                <a:off x="10741568" y="3958226"/>
                <a:ext cx="64030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𝑏𝑐</m:t>
                          </m:r>
                        </m:sub>
                      </m:sSub>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10741568" y="3958226"/>
                <a:ext cx="640303" cy="483146"/>
              </a:xfrm>
              <a:prstGeom prst="rect">
                <a:avLst/>
              </a:prstGeom>
              <a:blipFill>
                <a:blip r:embed="rId21"/>
                <a:stretch>
                  <a:fillRect/>
                </a:stretch>
              </a:blipFill>
            </p:spPr>
            <p:txBody>
              <a:bodyPr/>
              <a:lstStyle/>
              <a:p>
                <a:r>
                  <a:rPr lang="zh-CN" altLang="en-US">
                    <a:noFill/>
                  </a:rPr>
                  <a:t> </a:t>
                </a:r>
              </a:p>
            </p:txBody>
          </p:sp>
        </mc:Fallback>
      </mc:AlternateContent>
      <p:cxnSp>
        <p:nvCxnSpPr>
          <p:cNvPr id="80" name="直接箭头连接符 79"/>
          <p:cNvCxnSpPr/>
          <p:nvPr/>
        </p:nvCxnSpPr>
        <p:spPr>
          <a:xfrm flipH="1">
            <a:off x="8722957" y="5964279"/>
            <a:ext cx="0" cy="6724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p:cNvSpPr txBox="1"/>
              <p:nvPr/>
            </p:nvSpPr>
            <p:spPr>
              <a:xfrm>
                <a:off x="7980019" y="6111212"/>
                <a:ext cx="6801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𝑑𝑎</m:t>
                          </m:r>
                        </m:sub>
                      </m:sSub>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7980019" y="6111212"/>
                <a:ext cx="680123" cy="483146"/>
              </a:xfrm>
              <a:prstGeom prst="rect">
                <a:avLst/>
              </a:prstGeom>
              <a:blipFill>
                <a:blip r:embed="rId22"/>
                <a:stretch>
                  <a:fillRect/>
                </a:stretch>
              </a:blipFill>
            </p:spPr>
            <p:txBody>
              <a:bodyPr/>
              <a:lstStyle/>
              <a:p>
                <a:r>
                  <a:rPr lang="zh-CN" altLang="en-US">
                    <a:noFill/>
                  </a:rPr>
                  <a:t> </a:t>
                </a:r>
              </a:p>
            </p:txBody>
          </p:sp>
        </mc:Fallback>
      </mc:AlternateContent>
      <p:sp>
        <p:nvSpPr>
          <p:cNvPr id="83" name="任意多边形 82"/>
          <p:cNvSpPr/>
          <p:nvPr/>
        </p:nvSpPr>
        <p:spPr>
          <a:xfrm>
            <a:off x="9650437" y="5458265"/>
            <a:ext cx="61685" cy="253218"/>
          </a:xfrm>
          <a:custGeom>
            <a:avLst/>
            <a:gdLst>
              <a:gd name="connsiteX0" fmla="*/ 0 w 61685"/>
              <a:gd name="connsiteY0" fmla="*/ 0 h 253218"/>
              <a:gd name="connsiteX1" fmla="*/ 56271 w 61685"/>
              <a:gd name="connsiteY1" fmla="*/ 126609 h 253218"/>
              <a:gd name="connsiteX2" fmla="*/ 56271 w 61685"/>
              <a:gd name="connsiteY2" fmla="*/ 253218 h 253218"/>
            </a:gdLst>
            <a:ahLst/>
            <a:cxnLst>
              <a:cxn ang="0">
                <a:pos x="connsiteX0" y="connsiteY0"/>
              </a:cxn>
              <a:cxn ang="0">
                <a:pos x="connsiteX1" y="connsiteY1"/>
              </a:cxn>
              <a:cxn ang="0">
                <a:pos x="connsiteX2" y="connsiteY2"/>
              </a:cxn>
            </a:cxnLst>
            <a:rect l="l" t="t" r="r" b="b"/>
            <a:pathLst>
              <a:path w="61685" h="253218">
                <a:moveTo>
                  <a:pt x="0" y="0"/>
                </a:moveTo>
                <a:cubicBezTo>
                  <a:pt x="23446" y="42203"/>
                  <a:pt x="46893" y="84406"/>
                  <a:pt x="56271" y="126609"/>
                </a:cubicBezTo>
                <a:cubicBezTo>
                  <a:pt x="65649" y="168812"/>
                  <a:pt x="60960" y="211015"/>
                  <a:pt x="56271" y="253218"/>
                </a:cubicBezTo>
              </a:path>
            </a:pathLst>
          </a:cu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4" name="文本框 83"/>
              <p:cNvSpPr txBox="1"/>
              <p:nvPr/>
            </p:nvSpPr>
            <p:spPr>
              <a:xfrm>
                <a:off x="9755169" y="5296216"/>
                <a:ext cx="322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8000"/>
                          </a:solidFill>
                          <a:latin typeface="Cambria Math" panose="02040503050406030204" pitchFamily="18" charset="0"/>
                        </a:rPr>
                        <m:t>𝜽</m:t>
                      </m:r>
                    </m:oMath>
                  </m:oMathPara>
                </a14:m>
                <a:endParaRPr lang="zh-CN" altLang="en-US" sz="2800" b="1" dirty="0">
                  <a:solidFill>
                    <a:srgbClr val="008000"/>
                  </a:solidFill>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755169" y="5296216"/>
                <a:ext cx="322203"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3551487" y="4437399"/>
                <a:ext cx="12030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𝐼𝐵</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smtClean="0">
                              <a:latin typeface="Cambria Math" charset="0"/>
                              <a:ea typeface="SimHei" charset="-122"/>
                              <a:cs typeface="SimHei" charset="-122"/>
                            </a:rPr>
                            <m:t>2</m:t>
                          </m:r>
                        </m:sub>
                      </m:sSub>
                    </m:oMath>
                  </m:oMathPara>
                </a14:m>
                <a:endParaRPr lang="zh-CN" altLang="en-US" sz="2800" dirty="0">
                  <a:latin typeface="SimHei" charset="-122"/>
                  <a:ea typeface="SimHei" charset="-122"/>
                  <a:cs typeface="SimHei" charset="-122"/>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3551487" y="4437399"/>
                <a:ext cx="1203085" cy="430887"/>
              </a:xfrm>
              <a:prstGeom prst="rect">
                <a:avLst/>
              </a:prstGeom>
              <a:blipFill rotWithShape="0">
                <a:blip r:embed="rId24"/>
                <a:stretch>
                  <a:fillRect/>
                </a:stretch>
              </a:blipFill>
            </p:spPr>
            <p:txBody>
              <a:bodyPr/>
              <a:lstStyle/>
              <a:p>
                <a:r>
                  <a:rPr lang="zh-CN" altLang="en-US">
                    <a:noFill/>
                  </a:rPr>
                  <a:t> </a:t>
                </a:r>
              </a:p>
            </p:txBody>
          </p:sp>
        </mc:Fallback>
      </mc:AlternateContent>
      <p:sp>
        <p:nvSpPr>
          <p:cNvPr id="86" name="文本框 85"/>
          <p:cNvSpPr txBox="1"/>
          <p:nvPr/>
        </p:nvSpPr>
        <p:spPr>
          <a:xfrm>
            <a:off x="5722967" y="4343389"/>
            <a:ext cx="906017"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向里</a:t>
            </a:r>
          </a:p>
        </p:txBody>
      </p:sp>
      <mc:AlternateContent xmlns:mc="http://schemas.openxmlformats.org/markup-compatibility/2006" xmlns:a14="http://schemas.microsoft.com/office/drawing/2010/main">
        <mc:Choice Requires="a14">
          <p:sp>
            <p:nvSpPr>
              <p:cNvPr id="87" name="文本框 86"/>
              <p:cNvSpPr txBox="1"/>
              <p:nvPr/>
            </p:nvSpPr>
            <p:spPr>
              <a:xfrm>
                <a:off x="523066" y="4901908"/>
                <a:ext cx="2929520" cy="549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𝑑𝑎</m:t>
                          </m:r>
                        </m:sub>
                      </m:sSub>
                      <m:r>
                        <a:rPr lang="en-US" altLang="zh-CN" sz="2800" b="0" i="1" smtClean="0">
                          <a:latin typeface="Cambria Math" charset="0"/>
                          <a:ea typeface="SimHei" charset="-122"/>
                          <a:cs typeface="SimHei" charset="-122"/>
                        </a:rPr>
                        <m:t>=</m:t>
                      </m:r>
                      <m:d>
                        <m:dPr>
                          <m:begChr m:val="|"/>
                          <m:endChr m:val="|"/>
                          <m:ctrlPr>
                            <a:rPr lang="en-US" altLang="zh-CN" sz="2800" b="0" i="1" smtClean="0">
                              <a:latin typeface="Cambria Math" panose="02040503050406030204" pitchFamily="18" charset="0"/>
                              <a:ea typeface="SimHei" charset="-122"/>
                              <a:cs typeface="SimHei" charset="-122"/>
                            </a:rPr>
                          </m:ctrlPr>
                        </m:dPr>
                        <m:e>
                          <m:sSubSup>
                            <m:sSubSupPr>
                              <m:ctrlPr>
                                <a:rPr lang="en-US" altLang="zh-CN" sz="2800" b="0" i="1" smtClean="0">
                                  <a:latin typeface="Cambria Math" panose="02040503050406030204" pitchFamily="18" charset="0"/>
                                  <a:ea typeface="SimHei" charset="-122"/>
                                  <a:cs typeface="SimHei" charset="-122"/>
                                </a:rPr>
                              </m:ctrlPr>
                            </m:sSubSupPr>
                            <m:e>
                              <m:r>
                                <a:rPr lang="en-US" altLang="zh-CN" sz="2800" b="0" i="1" smtClean="0">
                                  <a:latin typeface="Cambria Math" charset="0"/>
                                  <a:ea typeface="SimHei" charset="-122"/>
                                  <a:cs typeface="SimHei" charset="-122"/>
                                </a:rPr>
                                <m:t>∫</m:t>
                              </m:r>
                            </m:e>
                            <m:sub>
                              <m:r>
                                <a:rPr lang="en-US" altLang="zh-CN" sz="2800" b="0" i="1" smtClean="0">
                                  <a:latin typeface="Cambria Math" charset="0"/>
                                  <a:ea typeface="SimHei" charset="-122"/>
                                  <a:cs typeface="SimHei" charset="-122"/>
                                </a:rPr>
                                <m:t>𝑑</m:t>
                              </m:r>
                            </m:sub>
                            <m:sup>
                              <m:r>
                                <a:rPr lang="en-US" altLang="zh-CN" sz="2800" b="0" i="1" smtClean="0">
                                  <a:latin typeface="Cambria Math" charset="0"/>
                                  <a:ea typeface="SimHei" charset="-122"/>
                                  <a:cs typeface="SimHei" charset="-122"/>
                                </a:rPr>
                                <m:t>𝑎</m:t>
                              </m:r>
                            </m:sup>
                          </m:sSubSup>
                          <m:r>
                            <a:rPr lang="en-US" altLang="zh-CN" sz="2800" b="0" i="1" smtClean="0">
                              <a:latin typeface="Cambria Math" charset="0"/>
                              <a:ea typeface="SimHei" charset="-122"/>
                              <a:cs typeface="SimHei" charset="-122"/>
                            </a:rPr>
                            <m:t>𝐼𝑑</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𝒍</m:t>
                              </m:r>
                            </m:e>
                          </m:acc>
                          <m:r>
                            <a:rPr lang="en-US" altLang="zh-CN" sz="2800" i="1" smtClean="0">
                              <a:latin typeface="Cambria Math" charset="0"/>
                              <a:ea typeface="SimHei" charset="-122"/>
                              <a:cs typeface="SimHei" charset="-122"/>
                            </a:rPr>
                            <m:t>×</m:t>
                          </m:r>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e>
                      </m:d>
                    </m:oMath>
                  </m:oMathPara>
                </a14:m>
                <a:endParaRPr lang="zh-CN" altLang="en-US" sz="2800" dirty="0">
                  <a:latin typeface="SimHei" charset="-122"/>
                  <a:ea typeface="SimHei" charset="-122"/>
                  <a:cs typeface="SimHei" charset="-122"/>
                </a:endParaRPr>
              </a:p>
            </p:txBody>
          </p:sp>
        </mc:Choice>
        <mc:Fallback xmlns="">
          <p:sp>
            <p:nvSpPr>
              <p:cNvPr id="87" name="文本框 86"/>
              <p:cNvSpPr txBox="1">
                <a:spLocks noRot="1" noChangeAspect="1" noMove="1" noResize="1" noEditPoints="1" noAdjustHandles="1" noChangeArrowheads="1" noChangeShapeType="1" noTextEdit="1"/>
              </p:cNvSpPr>
              <p:nvPr/>
            </p:nvSpPr>
            <p:spPr>
              <a:xfrm>
                <a:off x="523066" y="4901908"/>
                <a:ext cx="2929520" cy="549702"/>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3558158" y="4982296"/>
                <a:ext cx="12030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𝐼𝐵</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smtClean="0">
                              <a:latin typeface="Cambria Math" charset="0"/>
                              <a:ea typeface="SimHei" charset="-122"/>
                              <a:cs typeface="SimHei" charset="-122"/>
                            </a:rPr>
                            <m:t>2</m:t>
                          </m:r>
                        </m:sub>
                      </m:sSub>
                    </m:oMath>
                  </m:oMathPara>
                </a14:m>
                <a:endParaRPr lang="zh-CN" altLang="en-US" sz="2800" dirty="0">
                  <a:latin typeface="SimHei" charset="-122"/>
                  <a:ea typeface="SimHei" charset="-122"/>
                  <a:cs typeface="SimHei"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3558158" y="4982296"/>
                <a:ext cx="1203085" cy="430887"/>
              </a:xfrm>
              <a:prstGeom prst="rect">
                <a:avLst/>
              </a:prstGeom>
              <a:blipFill rotWithShape="0">
                <a:blip r:embed="rId26"/>
                <a:stretch>
                  <a:fillRect/>
                </a:stretch>
              </a:blipFill>
            </p:spPr>
            <p:txBody>
              <a:bodyPr/>
              <a:lstStyle/>
              <a:p>
                <a:r>
                  <a:rPr lang="zh-CN" altLang="en-US">
                    <a:noFill/>
                  </a:rPr>
                  <a:t> </a:t>
                </a:r>
              </a:p>
            </p:txBody>
          </p:sp>
        </mc:Fallback>
      </mc:AlternateContent>
      <p:sp>
        <p:nvSpPr>
          <p:cNvPr id="89" name="文本框 88"/>
          <p:cNvSpPr txBox="1"/>
          <p:nvPr/>
        </p:nvSpPr>
        <p:spPr>
          <a:xfrm>
            <a:off x="5729638" y="4888286"/>
            <a:ext cx="906017"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向外</a:t>
            </a:r>
          </a:p>
        </p:txBody>
      </p:sp>
      <mc:AlternateContent xmlns:mc="http://schemas.openxmlformats.org/markup-compatibility/2006" xmlns:a14="http://schemas.microsoft.com/office/drawing/2010/main">
        <mc:Choice Requires="a14">
          <p:sp>
            <p:nvSpPr>
              <p:cNvPr id="90" name="文本框 89"/>
              <p:cNvSpPr txBox="1"/>
              <p:nvPr/>
            </p:nvSpPr>
            <p:spPr>
              <a:xfrm>
                <a:off x="544531" y="5639565"/>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544531" y="5639565"/>
                <a:ext cx="549830" cy="615553"/>
              </a:xfrm>
              <a:prstGeom prst="rect">
                <a:avLst/>
              </a:prstGeom>
              <a:blipFill rotWithShape="0">
                <a:blip r:embed="rId27"/>
                <a:stretch>
                  <a:fillRect/>
                </a:stretch>
              </a:blipFill>
            </p:spPr>
            <p:txBody>
              <a:bodyPr/>
              <a:lstStyle/>
              <a:p>
                <a:r>
                  <a:rPr lang="zh-CN" altLang="en-US">
                    <a:noFill/>
                  </a:rPr>
                  <a:t> </a:t>
                </a:r>
              </a:p>
            </p:txBody>
          </p:sp>
        </mc:Fallback>
      </mc:AlternateContent>
      <p:sp>
        <p:nvSpPr>
          <p:cNvPr id="91" name="文本框 90"/>
          <p:cNvSpPr txBox="1"/>
          <p:nvPr/>
        </p:nvSpPr>
        <p:spPr>
          <a:xfrm>
            <a:off x="418540" y="1978400"/>
            <a:ext cx="5540299" cy="1077218"/>
          </a:xfrm>
          <a:prstGeom prst="rect">
            <a:avLst/>
          </a:prstGeom>
          <a:noFill/>
        </p:spPr>
        <p:txBody>
          <a:bodyPr wrap="none" rtlCol="0">
            <a:spAutoFit/>
          </a:bodyPr>
          <a:lstStyle/>
          <a:p>
            <a:r>
              <a:rPr lang="zh-CN" altLang="en-US" sz="3200" b="1" dirty="0">
                <a:latin typeface="SimHei" charset="-122"/>
                <a:ea typeface="SimHei" charset="-122"/>
                <a:cs typeface="SimHei" charset="-122"/>
              </a:rPr>
              <a:t>设矩形线圈处在均匀磁场中，</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由安培定律，各边受力为：</a:t>
            </a:r>
          </a:p>
        </p:txBody>
      </p:sp>
    </p:spTree>
    <p:extLst>
      <p:ext uri="{BB962C8B-B14F-4D97-AF65-F5344CB8AC3E}">
        <p14:creationId xmlns:p14="http://schemas.microsoft.com/office/powerpoint/2010/main" val="23163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circle(in)">
                                      <p:cBhvr>
                                        <p:cTn id="17" dur="2000"/>
                                        <p:tgtEl>
                                          <p:spTgt spid="35"/>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ircle(in)">
                                      <p:cBhvr>
                                        <p:cTn id="23" dur="2000"/>
                                        <p:tgtEl>
                                          <p:spTgt spid="34"/>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par>
                                <p:cTn id="27" presetID="6" presetClass="entr" presetSubtype="16"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circle(in)">
                                      <p:cBhvr>
                                        <p:cTn id="29" dur="2000"/>
                                        <p:tgtEl>
                                          <p:spTgt spid="37"/>
                                        </p:tgtEl>
                                      </p:cBhvr>
                                    </p:animEffect>
                                  </p:childTnLst>
                                </p:cTn>
                              </p:par>
                              <p:par>
                                <p:cTn id="30" presetID="6"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ircle(in)">
                                      <p:cBhvr>
                                        <p:cTn id="32" dur="2000"/>
                                        <p:tgtEl>
                                          <p:spTgt spid="15"/>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ircle(in)">
                                      <p:cBhvr>
                                        <p:cTn id="35" dur="2000"/>
                                        <p:tgtEl>
                                          <p:spTgt spid="16"/>
                                        </p:tgtEl>
                                      </p:cBhvr>
                                    </p:animEffect>
                                  </p:childTnLst>
                                </p:cTn>
                              </p:par>
                              <p:par>
                                <p:cTn id="36" presetID="6" presetClass="entr" presetSubtype="16"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circle(in)">
                                      <p:cBhvr>
                                        <p:cTn id="38" dur="2000"/>
                                        <p:tgtEl>
                                          <p:spTgt spid="3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circle(in)">
                                      <p:cBhvr>
                                        <p:cTn id="41" dur="2000"/>
                                        <p:tgtEl>
                                          <p:spTgt spid="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circle(in)">
                                      <p:cBhvr>
                                        <p:cTn id="44" dur="2000"/>
                                        <p:tgtEl>
                                          <p:spTgt spid="33"/>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circle(in)">
                                      <p:cBhvr>
                                        <p:cTn id="47" dur="2000"/>
                                        <p:tgtEl>
                                          <p:spTgt spid="50"/>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circle(in)">
                                      <p:cBhvr>
                                        <p:cTn id="50" dur="2000"/>
                                        <p:tgtEl>
                                          <p:spTgt spid="31"/>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circle(in)">
                                      <p:cBhvr>
                                        <p:cTn id="53" dur="20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37"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outVertical)">
                                      <p:cBhvr>
                                        <p:cTn id="58" dur="500"/>
                                        <p:tgtEl>
                                          <p:spTgt spid="20"/>
                                        </p:tgtEl>
                                      </p:cBhvr>
                                    </p:animEffect>
                                  </p:childTnLst>
                                </p:cTn>
                              </p:par>
                              <p:par>
                                <p:cTn id="59" presetID="16" presetClass="entr" presetSubtype="37"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outVertical)">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42"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arn(outHorizontal)">
                                      <p:cBhvr>
                                        <p:cTn id="66" dur="500"/>
                                        <p:tgtEl>
                                          <p:spTgt spid="30"/>
                                        </p:tgtEl>
                                      </p:cBhvr>
                                    </p:animEffect>
                                  </p:childTnLst>
                                </p:cTn>
                              </p:par>
                              <p:par>
                                <p:cTn id="67" presetID="16" presetClass="entr" presetSubtype="42"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barn(outHorizontal)">
                                      <p:cBhvr>
                                        <p:cTn id="69" dur="500"/>
                                        <p:tgtEl>
                                          <p:spTgt spid="22"/>
                                        </p:tgtEl>
                                      </p:cBhvr>
                                    </p:animEffect>
                                  </p:childTnLst>
                                </p:cTn>
                              </p:par>
                              <p:par>
                                <p:cTn id="70" presetID="16" presetClass="entr" presetSubtype="42"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arn(outHorizontal)">
                                      <p:cBhvr>
                                        <p:cTn id="72" dur="500"/>
                                        <p:tgtEl>
                                          <p:spTgt spid="27"/>
                                        </p:tgtEl>
                                      </p:cBhvr>
                                    </p:animEffect>
                                  </p:childTnLst>
                                </p:cTn>
                              </p:par>
                              <p:par>
                                <p:cTn id="73" presetID="16" presetClass="entr" presetSubtype="42"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Horizontal)">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left)">
                                      <p:cBhvr>
                                        <p:cTn id="80" dur="500"/>
                                        <p:tgtEl>
                                          <p:spTgt spid="1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wipe(left)">
                                      <p:cBhvr>
                                        <p:cTn id="88" dur="500"/>
                                        <p:tgtEl>
                                          <p:spTgt spid="9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up)">
                                      <p:cBhvr>
                                        <p:cTn id="93" dur="500"/>
                                        <p:tgtEl>
                                          <p:spTgt spid="42"/>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up)">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wipe(left)">
                                      <p:cBhvr>
                                        <p:cTn id="106" dur="500"/>
                                        <p:tgtEl>
                                          <p:spTgt spid="7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wipe(left)">
                                      <p:cBhvr>
                                        <p:cTn id="109" dur="500"/>
                                        <p:tgtEl>
                                          <p:spTgt spid="7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wipe(left)">
                                      <p:cBhvr>
                                        <p:cTn id="112" dur="500"/>
                                        <p:tgtEl>
                                          <p:spTgt spid="8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wipe(left)">
                                      <p:cBhvr>
                                        <p:cTn id="115" dur="500"/>
                                        <p:tgtEl>
                                          <p:spTgt spid="8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wipe(left)">
                                      <p:cBhvr>
                                        <p:cTn id="118" dur="500"/>
                                        <p:tgtEl>
                                          <p:spTgt spid="75"/>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left)">
                                      <p:cBhvr>
                                        <p:cTn id="121" dur="500"/>
                                        <p:tgtEl>
                                          <p:spTgt spid="72"/>
                                        </p:tgtEl>
                                      </p:cBhvr>
                                    </p:animEffect>
                                  </p:childTnLst>
                                </p:cTn>
                              </p:par>
                              <p:par>
                                <p:cTn id="122" presetID="22" presetClass="entr" presetSubtype="8" fill="hold"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wipe(left)">
                                      <p:cBhvr>
                                        <p:cTn id="124" dur="500"/>
                                        <p:tgtEl>
                                          <p:spTgt spid="70"/>
                                        </p:tgtEl>
                                      </p:cBhvr>
                                    </p:animEffect>
                                  </p:childTnLst>
                                </p:cTn>
                              </p:par>
                              <p:par>
                                <p:cTn id="125" presetID="22" presetClass="entr" presetSubtype="8"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wipe(left)">
                                      <p:cBhvr>
                                        <p:cTn id="127" dur="500"/>
                                        <p:tgtEl>
                                          <p:spTgt spid="69"/>
                                        </p:tgtEl>
                                      </p:cBhvr>
                                    </p:animEffect>
                                  </p:childTnLst>
                                </p:cTn>
                              </p:par>
                              <p:par>
                                <p:cTn id="128" presetID="22" presetClass="entr" presetSubtype="8"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wipe(left)">
                                      <p:cBhvr>
                                        <p:cTn id="130" dur="500"/>
                                        <p:tgtEl>
                                          <p:spTgt spid="68"/>
                                        </p:tgtEl>
                                      </p:cBhvr>
                                    </p:animEffect>
                                  </p:childTnLst>
                                </p:cTn>
                              </p:par>
                              <p:par>
                                <p:cTn id="131" presetID="22" presetClass="entr" presetSubtype="8" fill="hold" nodeType="with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wipe(left)">
                                      <p:cBhvr>
                                        <p:cTn id="136" dur="500"/>
                                        <p:tgtEl>
                                          <p:spTgt spid="7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left)">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wipe(left)">
                                      <p:cBhvr>
                                        <p:cTn id="146" dur="500"/>
                                        <p:tgtEl>
                                          <p:spTgt spid="6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wipe(down)">
                                      <p:cBhvr>
                                        <p:cTn id="151" dur="500"/>
                                        <p:tgtEl>
                                          <p:spTgt spid="43"/>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wipe(down)">
                                      <p:cBhvr>
                                        <p:cTn id="154" dur="500"/>
                                        <p:tgtEl>
                                          <p:spTgt spid="5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64"/>
                                        </p:tgtEl>
                                        <p:attrNameLst>
                                          <p:attrName>style.visibility</p:attrName>
                                        </p:attrNameLst>
                                      </p:cBhvr>
                                      <p:to>
                                        <p:strVal val="visible"/>
                                      </p:to>
                                    </p:set>
                                    <p:animEffect transition="in" filter="fade">
                                      <p:cBhvr>
                                        <p:cTn id="159" dur="500"/>
                                        <p:tgtEl>
                                          <p:spTgt spid="64"/>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65"/>
                                        </p:tgtEl>
                                        <p:attrNameLst>
                                          <p:attrName>style.visibility</p:attrName>
                                        </p:attrNameLst>
                                      </p:cBhvr>
                                      <p:to>
                                        <p:strVal val="visible"/>
                                      </p:to>
                                    </p:set>
                                    <p:animEffect transition="in" filter="wipe(left)">
                                      <p:cBhvr>
                                        <p:cTn id="164" dur="500"/>
                                        <p:tgtEl>
                                          <p:spTgt spid="6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left)">
                                      <p:cBhvr>
                                        <p:cTn id="169" dur="500"/>
                                        <p:tgtEl>
                                          <p:spTgt spid="6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57"/>
                                        </p:tgtEl>
                                        <p:attrNameLst>
                                          <p:attrName>style.visibility</p:attrName>
                                        </p:attrNameLst>
                                      </p:cBhvr>
                                      <p:to>
                                        <p:strVal val="visible"/>
                                      </p:to>
                                    </p:set>
                                    <p:animEffect transition="in" filter="wipe(down)">
                                      <p:cBhvr>
                                        <p:cTn id="174" dur="500"/>
                                        <p:tgtEl>
                                          <p:spTgt spid="57"/>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wipe(down)">
                                      <p:cBhvr>
                                        <p:cTn id="177" dur="500"/>
                                        <p:tgtEl>
                                          <p:spTgt spid="6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78"/>
                                        </p:tgtEl>
                                        <p:attrNameLst>
                                          <p:attrName>style.visibility</p:attrName>
                                        </p:attrNameLst>
                                      </p:cBhvr>
                                      <p:to>
                                        <p:strVal val="visible"/>
                                      </p:to>
                                    </p:set>
                                    <p:animEffect transition="in" filter="wipe(down)">
                                      <p:cBhvr>
                                        <p:cTn id="182" dur="500"/>
                                        <p:tgtEl>
                                          <p:spTgt spid="78"/>
                                        </p:tgtEl>
                                      </p:cBhvr>
                                    </p:animEffect>
                                  </p:childTnLst>
                                </p:cTn>
                              </p:par>
                              <p:par>
                                <p:cTn id="183" presetID="22" presetClass="entr" presetSubtype="4" fill="hold" nodeType="withEffect">
                                  <p:stCondLst>
                                    <p:cond delay="0"/>
                                  </p:stCondLst>
                                  <p:childTnLst>
                                    <p:set>
                                      <p:cBhvr>
                                        <p:cTn id="184" dur="1" fill="hold">
                                          <p:stCondLst>
                                            <p:cond delay="0"/>
                                          </p:stCondLst>
                                        </p:cTn>
                                        <p:tgtEl>
                                          <p:spTgt spid="77"/>
                                        </p:tgtEl>
                                        <p:attrNameLst>
                                          <p:attrName>style.visibility</p:attrName>
                                        </p:attrNameLst>
                                      </p:cBhvr>
                                      <p:to>
                                        <p:strVal val="visible"/>
                                      </p:to>
                                    </p:set>
                                    <p:animEffect transition="in" filter="wipe(down)">
                                      <p:cBhvr>
                                        <p:cTn id="185" dur="500"/>
                                        <p:tgtEl>
                                          <p:spTgt spid="77"/>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67"/>
                                        </p:tgtEl>
                                        <p:attrNameLst>
                                          <p:attrName>style.visibility</p:attrName>
                                        </p:attrNameLst>
                                      </p:cBhvr>
                                      <p:to>
                                        <p:strVal val="visible"/>
                                      </p:to>
                                    </p:set>
                                    <p:animEffect transition="in" filter="fade">
                                      <p:cBhvr>
                                        <p:cTn id="190" dur="500"/>
                                        <p:tgtEl>
                                          <p:spTgt spid="67"/>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85"/>
                                        </p:tgtEl>
                                        <p:attrNameLst>
                                          <p:attrName>style.visibility</p:attrName>
                                        </p:attrNameLst>
                                      </p:cBhvr>
                                      <p:to>
                                        <p:strVal val="visible"/>
                                      </p:to>
                                    </p:set>
                                    <p:animEffect transition="in" filter="wipe(left)">
                                      <p:cBhvr>
                                        <p:cTn id="195" dur="500"/>
                                        <p:tgtEl>
                                          <p:spTgt spid="8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86"/>
                                        </p:tgtEl>
                                        <p:attrNameLst>
                                          <p:attrName>style.visibility</p:attrName>
                                        </p:attrNameLst>
                                      </p:cBhvr>
                                      <p:to>
                                        <p:strVal val="visible"/>
                                      </p:to>
                                    </p:set>
                                    <p:animEffect transition="in" filter="wipe(left)">
                                      <p:cBhvr>
                                        <p:cTn id="200" dur="500"/>
                                        <p:tgtEl>
                                          <p:spTgt spid="8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46"/>
                                        </p:tgtEl>
                                        <p:attrNameLst>
                                          <p:attrName>style.visibility</p:attrName>
                                        </p:attrNameLst>
                                      </p:cBhvr>
                                      <p:to>
                                        <p:strVal val="visible"/>
                                      </p:to>
                                    </p:set>
                                    <p:animEffect transition="in" filter="wipe(right)">
                                      <p:cBhvr>
                                        <p:cTn id="205" dur="500"/>
                                        <p:tgtEl>
                                          <p:spTgt spid="46"/>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59"/>
                                        </p:tgtEl>
                                        <p:attrNameLst>
                                          <p:attrName>style.visibility</p:attrName>
                                        </p:attrNameLst>
                                      </p:cBhvr>
                                      <p:to>
                                        <p:strVal val="visible"/>
                                      </p:to>
                                    </p:set>
                                    <p:animEffect transition="in" filter="wipe(right)">
                                      <p:cBhvr>
                                        <p:cTn id="208" dur="500"/>
                                        <p:tgtEl>
                                          <p:spTgt spid="5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1" fill="hold" nodeType="clickEffect">
                                  <p:stCondLst>
                                    <p:cond delay="0"/>
                                  </p:stCondLst>
                                  <p:childTnLst>
                                    <p:set>
                                      <p:cBhvr>
                                        <p:cTn id="212" dur="1" fill="hold">
                                          <p:stCondLst>
                                            <p:cond delay="0"/>
                                          </p:stCondLst>
                                        </p:cTn>
                                        <p:tgtEl>
                                          <p:spTgt spid="80"/>
                                        </p:tgtEl>
                                        <p:attrNameLst>
                                          <p:attrName>style.visibility</p:attrName>
                                        </p:attrNameLst>
                                      </p:cBhvr>
                                      <p:to>
                                        <p:strVal val="visible"/>
                                      </p:to>
                                    </p:set>
                                    <p:animEffect transition="in" filter="wipe(up)">
                                      <p:cBhvr>
                                        <p:cTn id="213" dur="500"/>
                                        <p:tgtEl>
                                          <p:spTgt spid="80"/>
                                        </p:tgtEl>
                                      </p:cBhvr>
                                    </p:animEffect>
                                  </p:childTnLst>
                                </p:cTn>
                              </p:par>
                              <p:par>
                                <p:cTn id="214" presetID="22" presetClass="entr" presetSubtype="1" fill="hold" grpId="0" nodeType="withEffect">
                                  <p:stCondLst>
                                    <p:cond delay="0"/>
                                  </p:stCondLst>
                                  <p:childTnLst>
                                    <p:set>
                                      <p:cBhvr>
                                        <p:cTn id="215" dur="1" fill="hold">
                                          <p:stCondLst>
                                            <p:cond delay="0"/>
                                          </p:stCondLst>
                                        </p:cTn>
                                        <p:tgtEl>
                                          <p:spTgt spid="81"/>
                                        </p:tgtEl>
                                        <p:attrNameLst>
                                          <p:attrName>style.visibility</p:attrName>
                                        </p:attrNameLst>
                                      </p:cBhvr>
                                      <p:to>
                                        <p:strVal val="visible"/>
                                      </p:to>
                                    </p:set>
                                    <p:animEffect transition="in" filter="wipe(up)">
                                      <p:cBhvr>
                                        <p:cTn id="216" dur="500"/>
                                        <p:tgtEl>
                                          <p:spTgt spid="81"/>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fade">
                                      <p:cBhvr>
                                        <p:cTn id="221" dur="500"/>
                                        <p:tgtEl>
                                          <p:spTgt spid="87"/>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88"/>
                                        </p:tgtEl>
                                        <p:attrNameLst>
                                          <p:attrName>style.visibility</p:attrName>
                                        </p:attrNameLst>
                                      </p:cBhvr>
                                      <p:to>
                                        <p:strVal val="visible"/>
                                      </p:to>
                                    </p:set>
                                    <p:animEffect transition="in" filter="wipe(left)">
                                      <p:cBhvr>
                                        <p:cTn id="226" dur="500"/>
                                        <p:tgtEl>
                                          <p:spTgt spid="88"/>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89"/>
                                        </p:tgtEl>
                                        <p:attrNameLst>
                                          <p:attrName>style.visibility</p:attrName>
                                        </p:attrNameLst>
                                      </p:cBhvr>
                                      <p:to>
                                        <p:strVal val="visible"/>
                                      </p:to>
                                    </p:set>
                                    <p:animEffect transition="in" filter="wipe(left)">
                                      <p:cBhvr>
                                        <p:cTn id="231" dur="500"/>
                                        <p:tgtEl>
                                          <p:spTgt spid="8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90"/>
                                        </p:tgtEl>
                                        <p:attrNameLst>
                                          <p:attrName>style.visibility</p:attrName>
                                        </p:attrNameLst>
                                      </p:cBhvr>
                                      <p:to>
                                        <p:strVal val="visible"/>
                                      </p:to>
                                    </p:set>
                                    <p:animEffect transition="in" filter="fade">
                                      <p:cBhvr>
                                        <p:cTn id="236" dur="500"/>
                                        <p:tgtEl>
                                          <p:spTgt spid="90"/>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5"/>
                                        </p:tgtEl>
                                        <p:attrNameLst>
                                          <p:attrName>style.visibility</p:attrName>
                                        </p:attrNameLst>
                                      </p:cBhvr>
                                      <p:to>
                                        <p:strVal val="visible"/>
                                      </p:to>
                                    </p:set>
                                    <p:animEffect transition="in" filter="fade">
                                      <p:cBhvr>
                                        <p:cTn id="2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0" grpId="0" animBg="1"/>
      <p:bldP spid="3" grpId="0"/>
      <p:bldP spid="4" grpId="0"/>
      <p:bldP spid="5" grpId="0"/>
      <p:bldP spid="7" grpId="0" animBg="1"/>
      <p:bldP spid="13" grpId="0" animBg="1"/>
      <p:bldP spid="14" grpId="0"/>
      <p:bldP spid="16" grpId="0"/>
      <p:bldP spid="20" grpId="0" animBg="1"/>
      <p:bldP spid="30" grpId="0" animBg="1"/>
      <p:bldP spid="31" grpId="0"/>
      <p:bldP spid="32" grpId="0"/>
      <p:bldP spid="33" grpId="0"/>
      <p:bldP spid="34" grpId="0"/>
      <p:bldP spid="45" grpId="0"/>
      <p:bldP spid="56" grpId="0"/>
      <p:bldP spid="59" grpId="0"/>
      <p:bldP spid="60" grpId="0"/>
      <p:bldP spid="61" grpId="0"/>
      <p:bldP spid="62" grpId="0"/>
      <p:bldP spid="63" grpId="0"/>
      <p:bldP spid="64" grpId="0"/>
      <p:bldP spid="65" grpId="0"/>
      <p:bldP spid="66" grpId="0"/>
      <p:bldP spid="67" grpId="0"/>
      <p:bldP spid="72" grpId="0" animBg="1"/>
      <p:bldP spid="73" grpId="0" animBg="1"/>
      <p:bldP spid="74" grpId="0" animBg="1"/>
      <p:bldP spid="75" grpId="0" animBg="1"/>
      <p:bldP spid="76" grpId="0"/>
      <p:bldP spid="78" grpId="0"/>
      <p:bldP spid="81" grpId="0"/>
      <p:bldP spid="83" grpId="0" animBg="1"/>
      <p:bldP spid="84" grpId="0"/>
      <p:bldP spid="85" grpId="0"/>
      <p:bldP spid="86" grpId="0"/>
      <p:bldP spid="87" grpId="0"/>
      <p:bldP spid="88" grpId="0"/>
      <p:bldP spid="89" grpId="0"/>
      <p:bldP spid="90" grpId="0"/>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a:xfrm>
            <a:off x="7821824" y="788364"/>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7818732" y="1390930"/>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7818731" y="1993496"/>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7818730" y="2596062"/>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3600236">
            <a:off x="9462126" y="535439"/>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79150" y="974918"/>
            <a:ext cx="180000" cy="180000"/>
          </a:xfrm>
          <a:prstGeom prst="ellipse">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447142" y="1056978"/>
            <a:ext cx="43200" cy="4320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汇总连接 9"/>
          <p:cNvSpPr/>
          <p:nvPr/>
        </p:nvSpPr>
        <p:spPr>
          <a:xfrm>
            <a:off x="8543650" y="2079149"/>
            <a:ext cx="180000" cy="180000"/>
          </a:xfrm>
          <a:prstGeom prst="flowChartSummingJunction">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11025172" y="1496925"/>
                <a:ext cx="35907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rPr>
                          </m:ctrlPr>
                        </m:accPr>
                        <m:e>
                          <m:r>
                            <a:rPr lang="en-US" altLang="zh-CN" sz="2800" b="1" i="1" smtClean="0">
                              <a:solidFill>
                                <a:srgbClr val="0000FF"/>
                              </a:solidFill>
                              <a:latin typeface="Cambria Math" panose="02040503050406030204" pitchFamily="18" charset="0"/>
                            </a:rPr>
                            <m:t>𝑩</m:t>
                          </m:r>
                        </m:e>
                      </m:acc>
                    </m:oMath>
                  </m:oMathPara>
                </a14:m>
                <a:endParaRPr lang="zh-CN" altLang="en-US" sz="2800" b="1"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1025172" y="1496925"/>
                <a:ext cx="359073" cy="483146"/>
              </a:xfrm>
              <a:prstGeom prst="rect">
                <a:avLst/>
              </a:prstGeom>
              <a:blipFill>
                <a:blip r:embed="rId2"/>
                <a:stretch>
                  <a:fillRect/>
                </a:stretch>
              </a:blipFill>
            </p:spPr>
            <p:txBody>
              <a:bodyPr/>
              <a:lstStyle/>
              <a:p>
                <a:r>
                  <a:rPr lang="zh-CN" altLang="en-US">
                    <a:noFill/>
                  </a:rPr>
                  <a:t> </a:t>
                </a:r>
              </a:p>
            </p:txBody>
          </p:sp>
        </mc:Fallback>
      </mc:AlternateContent>
      <p:cxnSp>
        <p:nvCxnSpPr>
          <p:cNvPr id="12" name="直接箭头连接符 11"/>
          <p:cNvCxnSpPr/>
          <p:nvPr/>
        </p:nvCxnSpPr>
        <p:spPr>
          <a:xfrm flipV="1">
            <a:off x="10461663" y="287356"/>
            <a:ext cx="243" cy="69966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0643094" y="227268"/>
                <a:ext cx="64030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𝑏𝑐</m:t>
                          </m:r>
                        </m:sub>
                      </m:sSub>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0643094" y="227268"/>
                <a:ext cx="640303" cy="483146"/>
              </a:xfrm>
              <a:prstGeom prst="rect">
                <a:avLst/>
              </a:prstGeom>
              <a:blipFill>
                <a:blip r:embed="rId3"/>
                <a:stretch>
                  <a:fillRect/>
                </a:stretch>
              </a:blipFill>
            </p:spPr>
            <p:txBody>
              <a:bodyPr/>
              <a:lstStyle/>
              <a:p>
                <a:r>
                  <a:rPr lang="zh-CN" altLang="en-US">
                    <a:noFill/>
                  </a:rPr>
                  <a:t> </a:t>
                </a:r>
              </a:p>
            </p:txBody>
          </p:sp>
        </mc:Fallback>
      </mc:AlternateContent>
      <p:cxnSp>
        <p:nvCxnSpPr>
          <p:cNvPr id="14" name="直接箭头连接符 13"/>
          <p:cNvCxnSpPr/>
          <p:nvPr/>
        </p:nvCxnSpPr>
        <p:spPr>
          <a:xfrm flipH="1">
            <a:off x="8624483" y="2233321"/>
            <a:ext cx="0" cy="6724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881545" y="2380254"/>
                <a:ext cx="72821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𝑑𝑎</m:t>
                          </m:r>
                        </m:sub>
                      </m:sSub>
                    </m:oMath>
                  </m:oMathPara>
                </a14:m>
                <a:endParaRPr lang="zh-CN" altLang="en-US" dirty="0">
                  <a:latin typeface="SimHei" charset="-122"/>
                  <a:ea typeface="SimHei" charset="-122"/>
                  <a:cs typeface="Sim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7881545" y="2380254"/>
                <a:ext cx="728212" cy="483146"/>
              </a:xfrm>
              <a:prstGeom prst="rect">
                <a:avLst/>
              </a:prstGeom>
              <a:blipFill rotWithShape="0">
                <a:blip r:embed="rId4"/>
                <a:stretch>
                  <a:fillRect/>
                </a:stretch>
              </a:blipFill>
            </p:spPr>
            <p:txBody>
              <a:bodyPr/>
              <a:lstStyle/>
              <a:p>
                <a:r>
                  <a:rPr lang="zh-CN" altLang="en-US">
                    <a:noFill/>
                  </a:rPr>
                  <a:t> </a:t>
                </a:r>
              </a:p>
            </p:txBody>
          </p:sp>
        </mc:Fallback>
      </mc:AlternateContent>
      <p:sp>
        <p:nvSpPr>
          <p:cNvPr id="16" name="任意多边形 15"/>
          <p:cNvSpPr/>
          <p:nvPr/>
        </p:nvSpPr>
        <p:spPr>
          <a:xfrm>
            <a:off x="9551963" y="1727307"/>
            <a:ext cx="61685" cy="253218"/>
          </a:xfrm>
          <a:custGeom>
            <a:avLst/>
            <a:gdLst>
              <a:gd name="connsiteX0" fmla="*/ 0 w 61685"/>
              <a:gd name="connsiteY0" fmla="*/ 0 h 253218"/>
              <a:gd name="connsiteX1" fmla="*/ 56271 w 61685"/>
              <a:gd name="connsiteY1" fmla="*/ 126609 h 253218"/>
              <a:gd name="connsiteX2" fmla="*/ 56271 w 61685"/>
              <a:gd name="connsiteY2" fmla="*/ 253218 h 253218"/>
            </a:gdLst>
            <a:ahLst/>
            <a:cxnLst>
              <a:cxn ang="0">
                <a:pos x="connsiteX0" y="connsiteY0"/>
              </a:cxn>
              <a:cxn ang="0">
                <a:pos x="connsiteX1" y="connsiteY1"/>
              </a:cxn>
              <a:cxn ang="0">
                <a:pos x="connsiteX2" y="connsiteY2"/>
              </a:cxn>
            </a:cxnLst>
            <a:rect l="l" t="t" r="r" b="b"/>
            <a:pathLst>
              <a:path w="61685" h="253218">
                <a:moveTo>
                  <a:pt x="0" y="0"/>
                </a:moveTo>
                <a:cubicBezTo>
                  <a:pt x="23446" y="42203"/>
                  <a:pt x="46893" y="84406"/>
                  <a:pt x="56271" y="126609"/>
                </a:cubicBezTo>
                <a:cubicBezTo>
                  <a:pt x="65649" y="168812"/>
                  <a:pt x="60960" y="211015"/>
                  <a:pt x="56271" y="253218"/>
                </a:cubicBezTo>
              </a:path>
            </a:pathLst>
          </a:cu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9698899" y="1565258"/>
                <a:ext cx="322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8000"/>
                          </a:solidFill>
                          <a:latin typeface="Cambria Math" panose="02040503050406030204" pitchFamily="18" charset="0"/>
                        </a:rPr>
                        <m:t>𝜽</m:t>
                      </m:r>
                    </m:oMath>
                  </m:oMathPara>
                </a14:m>
                <a:endParaRPr lang="zh-CN" altLang="en-US" sz="2800" b="1" dirty="0">
                  <a:solidFill>
                    <a:srgbClr val="008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698899" y="1565258"/>
                <a:ext cx="32220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790353" y="454759"/>
                <a:ext cx="27218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𝑏𝑐</m:t>
                          </m:r>
                        </m:sub>
                      </m:sSub>
                      <m:r>
                        <a:rPr lang="en-US" altLang="zh-CN" sz="2800" b="0" i="1" smtClean="0">
                          <a:latin typeface="Cambria Math" charset="0"/>
                          <a:ea typeface="SimHei" charset="-122"/>
                          <a:cs typeface="SimHei" charset="-122"/>
                        </a:rPr>
                        <m:t>=</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𝐹</m:t>
                          </m:r>
                        </m:e>
                        <m:sub>
                          <m:r>
                            <a:rPr lang="en-US" altLang="zh-CN" sz="2800" i="1">
                              <a:latin typeface="Cambria Math" charset="0"/>
                              <a:ea typeface="SimHei" charset="-122"/>
                              <a:cs typeface="SimHei" charset="-122"/>
                            </a:rPr>
                            <m:t>𝑑𝑎</m:t>
                          </m:r>
                        </m:sub>
                      </m:sSub>
                      <m:r>
                        <a:rPr lang="en-US" altLang="zh-CN" sz="2800" i="1">
                          <a:latin typeface="Cambria Math" charset="0"/>
                          <a:ea typeface="SimHei" charset="-122"/>
                          <a:cs typeface="SimHei" charset="-122"/>
                        </a:rPr>
                        <m:t>=</m:t>
                      </m:r>
                      <m:r>
                        <a:rPr lang="en-US" altLang="zh-CN" sz="2800" i="1">
                          <a:latin typeface="Cambria Math" charset="0"/>
                          <a:ea typeface="SimHei" charset="-122"/>
                          <a:cs typeface="SimHei" charset="-122"/>
                        </a:rPr>
                        <m:t>𝐼𝐵</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2</m:t>
                          </m:r>
                        </m:sub>
                      </m:sSub>
                    </m:oMath>
                  </m:oMathPara>
                </a14:m>
                <a:endParaRPr lang="zh-CN" altLang="en-US" sz="2800" dirty="0">
                  <a:latin typeface="SimHei" charset="-122"/>
                  <a:ea typeface="SimHei" charset="-122"/>
                  <a:cs typeface="SimHei"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90353" y="454759"/>
                <a:ext cx="2721899" cy="43088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42565" y="944416"/>
                <a:ext cx="6409127" cy="1077218"/>
              </a:xfrm>
              <a:prstGeom prst="rect">
                <a:avLst/>
              </a:prstGeom>
              <a:noFill/>
            </p:spPr>
            <p:txBody>
              <a:bodyPr wrap="none" rtlCol="0">
                <a:spAutoFit/>
              </a:bodyPr>
              <a:lstStyle/>
              <a:p>
                <a:r>
                  <a:rPr lang="zh-CN" altLang="en-US" sz="3200" b="1" dirty="0">
                    <a:latin typeface="SimHei" charset="-122"/>
                    <a:ea typeface="SimHei" charset="-122"/>
                    <a:cs typeface="SimHei" charset="-122"/>
                  </a:rPr>
                  <a:t>以矩形的中轴线</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平行于</a:t>
                </a:r>
                <a14:m>
                  <m:oMath xmlns:m="http://schemas.openxmlformats.org/officeDocument/2006/math">
                    <m:r>
                      <a:rPr lang="en-US" altLang="zh-CN" sz="3200" b="1" i="1" smtClean="0">
                        <a:latin typeface="Cambria Math" charset="0"/>
                        <a:ea typeface="SimHei" charset="-122"/>
                        <a:cs typeface="SimHei" charset="-122"/>
                      </a:rPr>
                      <m:t>𝒃𝒄</m:t>
                    </m:r>
                  </m:oMath>
                </a14:m>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为轴，</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线圈所受力矩为：</a:t>
                </a:r>
              </a:p>
            </p:txBody>
          </p:sp>
        </mc:Choice>
        <mc:Fallback xmlns="">
          <p:sp>
            <p:nvSpPr>
              <p:cNvPr id="19" name="文本框 18"/>
              <p:cNvSpPr txBox="1">
                <a:spLocks noRot="1" noChangeAspect="1" noMove="1" noResize="1" noEditPoints="1" noAdjustHandles="1" noChangeArrowheads="1" noChangeShapeType="1" noTextEdit="1"/>
              </p:cNvSpPr>
              <p:nvPr/>
            </p:nvSpPr>
            <p:spPr>
              <a:xfrm>
                <a:off x="442565" y="944416"/>
                <a:ext cx="6409127" cy="1077218"/>
              </a:xfrm>
              <a:prstGeom prst="rect">
                <a:avLst/>
              </a:prstGeom>
              <a:blipFill rotWithShape="0">
                <a:blip r:embed="rId7"/>
                <a:stretch>
                  <a:fillRect l="-2474" t="-9040" r="-1332" b="-17514"/>
                </a:stretch>
              </a:blipFill>
            </p:spPr>
            <p:txBody>
              <a:bodyPr/>
              <a:lstStyle/>
              <a:p>
                <a:r>
                  <a:rPr lang="zh-CN" altLang="en-US">
                    <a:noFill/>
                  </a:rPr>
                  <a:t> </a:t>
                </a:r>
              </a:p>
            </p:txBody>
          </p:sp>
        </mc:Fallback>
      </mc:AlternateContent>
      <p:sp>
        <p:nvSpPr>
          <p:cNvPr id="20" name="椭圆 19"/>
          <p:cNvSpPr/>
          <p:nvPr/>
        </p:nvSpPr>
        <p:spPr>
          <a:xfrm>
            <a:off x="9495691" y="152305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p:cNvSpPr txBox="1"/>
              <p:nvPr/>
            </p:nvSpPr>
            <p:spPr>
              <a:xfrm>
                <a:off x="790353" y="2068850"/>
                <a:ext cx="190834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𝑴</m:t>
                          </m:r>
                        </m:e>
                      </m:acc>
                      <m:r>
                        <a:rPr lang="en-US" altLang="zh-CN" sz="2800" b="0" i="1" smtClean="0">
                          <a:latin typeface="Cambria Math" charset="0"/>
                          <a:ea typeface="SimHei" charset="-122"/>
                          <a:cs typeface="SimHei" charset="-122"/>
                        </a:rPr>
                        <m:t>=∑</m:t>
                      </m:r>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𝒓</m:t>
                          </m:r>
                        </m:e>
                      </m:acc>
                      <m:r>
                        <a:rPr lang="en-US" altLang="zh-CN" sz="2800" i="1" smtClean="0">
                          <a:latin typeface="Cambria Math" charset="0"/>
                          <a:ea typeface="SimHei" charset="-122"/>
                          <a:cs typeface="SimHei" charset="-122"/>
                        </a:rPr>
                        <m:t>×</m:t>
                      </m:r>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oMath>
                  </m:oMathPara>
                </a14:m>
                <a:endParaRPr lang="zh-CN" altLang="en-US" sz="2800" dirty="0">
                  <a:latin typeface="SimHei" charset="-122"/>
                  <a:ea typeface="SimHei" charset="-122"/>
                  <a:cs typeface="SimHei"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790353" y="2068850"/>
                <a:ext cx="1908343" cy="48314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207143" y="2551423"/>
                <a:ext cx="3132139"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𝑏𝑐</m:t>
                          </m:r>
                        </m:sub>
                      </m:sSub>
                      <m:f>
                        <m:fPr>
                          <m:ctrlPr>
                            <a:rPr lang="en-US" altLang="zh-CN" sz="2800" b="0" i="1" smtClean="0">
                              <a:latin typeface="Cambria Math" panose="02040503050406030204" pitchFamily="18" charset="0"/>
                              <a:ea typeface="SimHei" charset="-122"/>
                              <a:cs typeface="SimHei" charset="-122"/>
                            </a:rPr>
                          </m:ctrlPr>
                        </m:fPr>
                        <m:num>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𝑙</m:t>
                              </m:r>
                            </m:e>
                            <m:sub>
                              <m:r>
                                <a:rPr lang="en-US" altLang="zh-CN" sz="2800" b="0" i="1" smtClean="0">
                                  <a:latin typeface="Cambria Math" charset="0"/>
                                  <a:ea typeface="SimHei" charset="-122"/>
                                  <a:cs typeface="SimHei" charset="-122"/>
                                </a:rPr>
                                <m:t>1</m:t>
                              </m:r>
                            </m:sub>
                          </m:sSub>
                        </m:num>
                        <m:den>
                          <m:r>
                            <a:rPr lang="en-US" altLang="zh-CN" sz="2800" b="0" i="1" smtClean="0">
                              <a:latin typeface="Cambria Math" charset="0"/>
                              <a:ea typeface="SimHei" charset="-122"/>
                              <a:cs typeface="SimHei" charset="-122"/>
                            </a:rPr>
                            <m:t>2</m:t>
                          </m:r>
                        </m:den>
                      </m:f>
                      <m:func>
                        <m:funcPr>
                          <m:ctrlPr>
                            <a:rPr lang="en-US" altLang="zh-CN" sz="2800" b="0" i="1" smtClean="0">
                              <a:latin typeface="Cambria Math" panose="02040503050406030204" pitchFamily="18" charset="0"/>
                              <a:ea typeface="SimHei" charset="-122"/>
                              <a:cs typeface="SimHei" charset="-122"/>
                            </a:rPr>
                          </m:ctrlPr>
                        </m:funcPr>
                        <m:fName>
                          <m:r>
                            <m:rPr>
                              <m:sty m:val="p"/>
                            </m:rPr>
                            <a:rPr lang="en-US" altLang="zh-CN" sz="2800" b="0" i="0" smtClean="0">
                              <a:latin typeface="Cambria Math" charset="0"/>
                              <a:ea typeface="SimHei" charset="-122"/>
                              <a:cs typeface="SimHei" charset="-122"/>
                            </a:rPr>
                            <m:t>sin</m:t>
                          </m:r>
                        </m:fName>
                        <m:e>
                          <m:d>
                            <m:dPr>
                              <m:ctrlPr>
                                <a:rPr lang="en-US" altLang="zh-CN" sz="2800" b="0" i="1" smtClean="0">
                                  <a:latin typeface="Cambria Math" panose="02040503050406030204" pitchFamily="18" charset="0"/>
                                  <a:ea typeface="SimHei" charset="-122"/>
                                  <a:cs typeface="SimHei" charset="-122"/>
                                </a:rPr>
                              </m:ctrlPr>
                            </m:dPr>
                            <m:e>
                              <m:f>
                                <m:fPr>
                                  <m:ctrlPr>
                                    <a:rPr lang="en-US" altLang="zh-CN" sz="2800" b="0" i="1" smtClean="0">
                                      <a:latin typeface="Cambria Math" panose="02040503050406030204" pitchFamily="18" charset="0"/>
                                      <a:ea typeface="SimHei" charset="-122"/>
                                      <a:cs typeface="SimHei" charset="-122"/>
                                    </a:rPr>
                                  </m:ctrlPr>
                                </m:fPr>
                                <m:num>
                                  <m:r>
                                    <a:rPr lang="zh-CN" altLang="en-US" sz="2800" b="0" i="1" smtClean="0">
                                      <a:latin typeface="Cambria Math" charset="0"/>
                                      <a:ea typeface="SimHei" charset="-122"/>
                                      <a:cs typeface="SimHei" charset="-122"/>
                                    </a:rPr>
                                    <m:t>𝜋</m:t>
                                  </m:r>
                                </m:num>
                                <m:den>
                                  <m:r>
                                    <a:rPr lang="en-US" altLang="zh-CN" sz="2800" b="0" i="1" smtClean="0">
                                      <a:latin typeface="Cambria Math" charset="0"/>
                                      <a:ea typeface="SimHei" charset="-122"/>
                                      <a:cs typeface="SimHei" charset="-122"/>
                                    </a:rPr>
                                    <m:t>2</m:t>
                                  </m:r>
                                </m:den>
                              </m:f>
                              <m:r>
                                <a:rPr lang="en-US" altLang="zh-CN" sz="2800" b="0" i="1" smtClean="0">
                                  <a:latin typeface="Cambria Math" charset="0"/>
                                  <a:ea typeface="SimHei" charset="-122"/>
                                  <a:cs typeface="SimHei" charset="-122"/>
                                </a:rPr>
                                <m:t>−</m:t>
                              </m:r>
                              <m:r>
                                <a:rPr lang="zh-CN" altLang="en-US" sz="2800" b="0" i="1" smtClean="0">
                                  <a:latin typeface="Cambria Math" charset="0"/>
                                  <a:ea typeface="SimHei" charset="-122"/>
                                  <a:cs typeface="SimHei" charset="-122"/>
                                </a:rPr>
                                <m:t>𝜃</m:t>
                              </m:r>
                            </m:e>
                          </m:d>
                        </m:e>
                      </m:func>
                    </m:oMath>
                  </m:oMathPara>
                </a14:m>
                <a:endParaRPr lang="zh-CN" altLang="en-US" sz="2800" dirty="0">
                  <a:latin typeface="SimHei" charset="-122"/>
                  <a:ea typeface="SimHei" charset="-122"/>
                  <a:cs typeface="SimHei"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207143" y="2551423"/>
                <a:ext cx="3132139" cy="81522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109891" y="2544772"/>
                <a:ext cx="3117200"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𝑑𝑎</m:t>
                          </m:r>
                        </m:sub>
                      </m:sSub>
                      <m:f>
                        <m:fPr>
                          <m:ctrlPr>
                            <a:rPr lang="en-US" altLang="zh-CN" sz="2800" b="0" i="1" smtClean="0">
                              <a:latin typeface="Cambria Math" panose="02040503050406030204" pitchFamily="18" charset="0"/>
                              <a:ea typeface="SimHei" charset="-122"/>
                              <a:cs typeface="SimHei" charset="-122"/>
                            </a:rPr>
                          </m:ctrlPr>
                        </m:fPr>
                        <m:num>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𝑙</m:t>
                              </m:r>
                            </m:e>
                            <m:sub>
                              <m:r>
                                <a:rPr lang="en-US" altLang="zh-CN" sz="2800" b="0" i="1" smtClean="0">
                                  <a:latin typeface="Cambria Math" charset="0"/>
                                  <a:ea typeface="SimHei" charset="-122"/>
                                  <a:cs typeface="SimHei" charset="-122"/>
                                </a:rPr>
                                <m:t>1</m:t>
                              </m:r>
                            </m:sub>
                          </m:sSub>
                        </m:num>
                        <m:den>
                          <m:r>
                            <a:rPr lang="en-US" altLang="zh-CN" sz="2800" b="0" i="1" smtClean="0">
                              <a:latin typeface="Cambria Math" charset="0"/>
                              <a:ea typeface="SimHei" charset="-122"/>
                              <a:cs typeface="SimHei" charset="-122"/>
                            </a:rPr>
                            <m:t>2</m:t>
                          </m:r>
                        </m:den>
                      </m:f>
                      <m:func>
                        <m:funcPr>
                          <m:ctrlPr>
                            <a:rPr lang="en-US" altLang="zh-CN" sz="2800" b="0" i="1" smtClean="0">
                              <a:latin typeface="Cambria Math" panose="02040503050406030204" pitchFamily="18" charset="0"/>
                              <a:ea typeface="SimHei" charset="-122"/>
                              <a:cs typeface="SimHei" charset="-122"/>
                            </a:rPr>
                          </m:ctrlPr>
                        </m:funcPr>
                        <m:fName>
                          <m:r>
                            <m:rPr>
                              <m:sty m:val="p"/>
                            </m:rPr>
                            <a:rPr lang="en-US" altLang="zh-CN" sz="2800" b="0" i="0" smtClean="0">
                              <a:latin typeface="Cambria Math" charset="0"/>
                              <a:ea typeface="SimHei" charset="-122"/>
                              <a:cs typeface="SimHei" charset="-122"/>
                            </a:rPr>
                            <m:t>sin</m:t>
                          </m:r>
                        </m:fName>
                        <m:e>
                          <m:d>
                            <m:dPr>
                              <m:ctrlPr>
                                <a:rPr lang="en-US" altLang="zh-CN" sz="2800" b="0" i="1" smtClean="0">
                                  <a:latin typeface="Cambria Math" panose="02040503050406030204" pitchFamily="18" charset="0"/>
                                  <a:ea typeface="SimHei" charset="-122"/>
                                  <a:cs typeface="SimHei" charset="-122"/>
                                </a:rPr>
                              </m:ctrlPr>
                            </m:dPr>
                            <m:e>
                              <m:f>
                                <m:fPr>
                                  <m:ctrlPr>
                                    <a:rPr lang="en-US" altLang="zh-CN" sz="2800" b="0" i="1" smtClean="0">
                                      <a:latin typeface="Cambria Math" panose="02040503050406030204" pitchFamily="18" charset="0"/>
                                      <a:ea typeface="SimHei" charset="-122"/>
                                      <a:cs typeface="SimHei" charset="-122"/>
                                    </a:rPr>
                                  </m:ctrlPr>
                                </m:fPr>
                                <m:num>
                                  <m:r>
                                    <a:rPr lang="zh-CN" altLang="en-US" sz="2800" b="0" i="1" smtClean="0">
                                      <a:latin typeface="Cambria Math" charset="0"/>
                                      <a:ea typeface="SimHei" charset="-122"/>
                                      <a:cs typeface="SimHei" charset="-122"/>
                                    </a:rPr>
                                    <m:t>𝜋</m:t>
                                  </m:r>
                                </m:num>
                                <m:den>
                                  <m:r>
                                    <a:rPr lang="en-US" altLang="zh-CN" sz="2800" b="0" i="1" smtClean="0">
                                      <a:latin typeface="Cambria Math" charset="0"/>
                                      <a:ea typeface="SimHei" charset="-122"/>
                                      <a:cs typeface="SimHei" charset="-122"/>
                                    </a:rPr>
                                    <m:t>2</m:t>
                                  </m:r>
                                </m:den>
                              </m:f>
                              <m:r>
                                <a:rPr lang="en-US" altLang="zh-CN" sz="2800" b="0" i="1" smtClean="0">
                                  <a:latin typeface="Cambria Math" charset="0"/>
                                  <a:ea typeface="SimHei" charset="-122"/>
                                  <a:cs typeface="SimHei" charset="-122"/>
                                </a:rPr>
                                <m:t>−</m:t>
                              </m:r>
                              <m:r>
                                <a:rPr lang="zh-CN" altLang="en-US" sz="2800" b="0" i="1" smtClean="0">
                                  <a:latin typeface="Cambria Math" charset="0"/>
                                  <a:ea typeface="SimHei" charset="-122"/>
                                  <a:cs typeface="SimHei" charset="-122"/>
                                </a:rPr>
                                <m:t>𝜃</m:t>
                              </m:r>
                            </m:e>
                          </m:d>
                        </m:e>
                      </m:func>
                    </m:oMath>
                  </m:oMathPara>
                </a14:m>
                <a:endParaRPr lang="zh-CN" altLang="en-US" sz="2800" dirty="0">
                  <a:latin typeface="SimHei" charset="-122"/>
                  <a:ea typeface="SimHei" charset="-122"/>
                  <a:cs typeface="SimHei"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09891" y="2544772"/>
                <a:ext cx="3117200" cy="815223"/>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214071" y="3447385"/>
                <a:ext cx="21218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𝐹</m:t>
                          </m:r>
                        </m:e>
                        <m:sub>
                          <m:r>
                            <a:rPr lang="en-US" altLang="zh-CN" sz="2800" b="0" i="1" smtClean="0">
                              <a:latin typeface="Cambria Math" charset="0"/>
                              <a:ea typeface="SimHei" charset="-122"/>
                              <a:cs typeface="SimHei" charset="-122"/>
                            </a:rPr>
                            <m:t>𝑏𝑐</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1</m:t>
                          </m:r>
                        </m:sub>
                      </m:sSub>
                      <m:func>
                        <m:funcPr>
                          <m:ctrlPr>
                            <a:rPr lang="en-US" altLang="zh-CN" sz="2800" i="1" smtClean="0">
                              <a:latin typeface="Cambria Math" panose="02040503050406030204" pitchFamily="18" charset="0"/>
                              <a:ea typeface="SimHei" charset="-122"/>
                              <a:cs typeface="SimHei" charset="-122"/>
                            </a:rPr>
                          </m:ctrlPr>
                        </m:funcPr>
                        <m:fName>
                          <m:r>
                            <m:rPr>
                              <m:sty m:val="p"/>
                            </m:rPr>
                            <a:rPr lang="en-US" altLang="zh-CN" sz="2800" i="0" smtClean="0">
                              <a:latin typeface="Cambria Math" charset="0"/>
                              <a:ea typeface="SimHei" charset="-122"/>
                              <a:cs typeface="SimHei" charset="-122"/>
                            </a:rPr>
                            <m:t>cos</m:t>
                          </m:r>
                        </m:fName>
                        <m:e>
                          <m:r>
                            <a:rPr lang="zh-CN" altLang="en-US" sz="2800" i="1" smtClean="0">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214071" y="3447385"/>
                <a:ext cx="2121863" cy="430887"/>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298215" y="3446468"/>
                <a:ext cx="23131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i="1">
                          <a:latin typeface="Cambria Math" charset="0"/>
                          <a:ea typeface="SimHei" charset="-122"/>
                          <a:cs typeface="SimHei" charset="-122"/>
                        </a:rPr>
                        <m:t>𝐼𝐵</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2</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𝑙</m:t>
                          </m:r>
                        </m:e>
                        <m:sub>
                          <m:r>
                            <a:rPr lang="en-US" altLang="zh-CN" sz="2800" i="1">
                              <a:latin typeface="Cambria Math" charset="0"/>
                              <a:ea typeface="SimHei" charset="-122"/>
                              <a:cs typeface="SimHei" charset="-122"/>
                            </a:rPr>
                            <m:t>1</m:t>
                          </m:r>
                        </m:sub>
                      </m:sSub>
                      <m:func>
                        <m:funcPr>
                          <m:ctrlPr>
                            <a:rPr lang="en-US" altLang="zh-CN" sz="2800" i="1" smtClean="0">
                              <a:latin typeface="Cambria Math" panose="02040503050406030204" pitchFamily="18" charset="0"/>
                              <a:ea typeface="SimHei" charset="-122"/>
                              <a:cs typeface="SimHei" charset="-122"/>
                            </a:rPr>
                          </m:ctrlPr>
                        </m:funcPr>
                        <m:fName>
                          <m:r>
                            <m:rPr>
                              <m:sty m:val="p"/>
                            </m:rPr>
                            <a:rPr lang="en-US" altLang="zh-CN" sz="2800" i="0" smtClean="0">
                              <a:latin typeface="Cambria Math" charset="0"/>
                              <a:ea typeface="SimHei" charset="-122"/>
                              <a:cs typeface="SimHei" charset="-122"/>
                            </a:rPr>
                            <m:t>cos</m:t>
                          </m:r>
                        </m:fName>
                        <m:e>
                          <m:r>
                            <a:rPr lang="zh-CN" altLang="en-US" sz="2800" i="1" smtClean="0">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3298215" y="3446468"/>
                <a:ext cx="2313134" cy="430887"/>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224766" y="4128232"/>
                <a:ext cx="19521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i="1">
                          <a:latin typeface="Cambria Math" charset="0"/>
                          <a:ea typeface="SimHei" charset="-122"/>
                          <a:cs typeface="SimHei" charset="-122"/>
                        </a:rPr>
                        <m:t>𝐼𝐵</m:t>
                      </m:r>
                      <m:r>
                        <a:rPr lang="en-US" altLang="zh-CN" sz="2800" b="0" i="1" smtClean="0">
                          <a:latin typeface="Cambria Math" charset="0"/>
                          <a:ea typeface="SimHei" charset="-122"/>
                          <a:cs typeface="SimHei" charset="-122"/>
                        </a:rPr>
                        <m:t>𝑆</m:t>
                      </m:r>
                      <m:func>
                        <m:funcPr>
                          <m:ctrlPr>
                            <a:rPr lang="en-US" altLang="zh-CN" sz="2800" i="1" smtClean="0">
                              <a:latin typeface="Cambria Math" panose="02040503050406030204" pitchFamily="18" charset="0"/>
                              <a:ea typeface="SimHei" charset="-122"/>
                              <a:cs typeface="SimHei" charset="-122"/>
                            </a:rPr>
                          </m:ctrlPr>
                        </m:funcPr>
                        <m:fName>
                          <m:r>
                            <m:rPr>
                              <m:sty m:val="p"/>
                            </m:rPr>
                            <a:rPr lang="en-US" altLang="zh-CN" sz="2800" i="0" smtClean="0">
                              <a:latin typeface="Cambria Math" charset="0"/>
                              <a:ea typeface="SimHei" charset="-122"/>
                              <a:cs typeface="SimHei" charset="-122"/>
                            </a:rPr>
                            <m:t>cos</m:t>
                          </m:r>
                        </m:fName>
                        <m:e>
                          <m:r>
                            <a:rPr lang="zh-CN" altLang="en-US" sz="2800" i="1" smtClean="0">
                              <a:latin typeface="Cambria Math" charset="0"/>
                              <a:ea typeface="SimHei" charset="-122"/>
                              <a:cs typeface="SimHei" charset="-122"/>
                            </a:rPr>
                            <m:t>𝜃</m:t>
                          </m:r>
                        </m:e>
                      </m:func>
                    </m:oMath>
                  </m:oMathPara>
                </a14:m>
                <a:endParaRPr lang="zh-CN" altLang="en-US" sz="2800" dirty="0">
                  <a:latin typeface="SimHei" charset="-122"/>
                  <a:ea typeface="SimHei" charset="-122"/>
                  <a:cs typeface="Sim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224766" y="4128232"/>
                <a:ext cx="1952137" cy="430887"/>
              </a:xfrm>
              <a:prstGeom prst="rect">
                <a:avLst/>
              </a:prstGeom>
              <a:blipFill rotWithShape="0">
                <a:blip r:embed="rId13"/>
                <a:stretch>
                  <a:fillRect/>
                </a:stretch>
              </a:blipFill>
            </p:spPr>
            <p:txBody>
              <a:bodyPr/>
              <a:lstStyle/>
              <a:p>
                <a:r>
                  <a:rPr lang="zh-CN" altLang="en-US">
                    <a:noFill/>
                  </a:rPr>
                  <a:t> </a:t>
                </a:r>
              </a:p>
            </p:txBody>
          </p:sp>
        </mc:Fallback>
      </mc:AlternateContent>
      <p:cxnSp>
        <p:nvCxnSpPr>
          <p:cNvPr id="28" name="直接箭头连接符 27"/>
          <p:cNvCxnSpPr/>
          <p:nvPr/>
        </p:nvCxnSpPr>
        <p:spPr>
          <a:xfrm>
            <a:off x="9609215" y="1681121"/>
            <a:ext cx="411207" cy="7132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10047328" y="2070928"/>
                <a:ext cx="3318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𝒏</m:t>
                          </m:r>
                        </m:e>
                      </m:acc>
                    </m:oMath>
                  </m:oMathPara>
                </a14:m>
                <a:endParaRPr lang="zh-CN" altLang="en-US" sz="2800" b="1"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0047328" y="2070928"/>
                <a:ext cx="331822"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443576" y="4809701"/>
                <a:ext cx="1953355"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𝑴</m:t>
                          </m:r>
                        </m:e>
                      </m:acc>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𝒑</m:t>
                              </m:r>
                            </m:e>
                          </m:acc>
                        </m:e>
                        <m:sub>
                          <m:r>
                            <a:rPr lang="en-US" altLang="zh-CN" sz="2800" b="0" i="1" smtClean="0">
                              <a:latin typeface="Cambria Math" charset="0"/>
                              <a:ea typeface="SimHei" charset="-122"/>
                              <a:cs typeface="SimHei" charset="-122"/>
                            </a:rPr>
                            <m:t>𝑚</m:t>
                          </m:r>
                        </m:sub>
                      </m:sSub>
                      <m:r>
                        <a:rPr lang="en-US" altLang="zh-CN" sz="2800" i="1" smtClean="0">
                          <a:latin typeface="Cambria Math" charset="0"/>
                          <a:ea typeface="SimHei" charset="-122"/>
                          <a:cs typeface="SimHei" charset="-122"/>
                        </a:rPr>
                        <m:t>×</m:t>
                      </m:r>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1443576" y="4809701"/>
                <a:ext cx="1953355" cy="48314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90353" y="4743498"/>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90353" y="4743498"/>
                <a:ext cx="549830" cy="615553"/>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092867" y="3965352"/>
                <a:ext cx="3003515" cy="732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𝑝</m:t>
                          </m:r>
                        </m:e>
                        <m:sub>
                          <m:r>
                            <a:rPr lang="en-US" altLang="zh-CN" sz="2800" b="0" i="1" smtClean="0">
                              <a:latin typeface="Cambria Math" charset="0"/>
                              <a:ea typeface="SimHei" charset="-122"/>
                              <a:cs typeface="SimHei" charset="-122"/>
                            </a:rPr>
                            <m:t>𝑚</m:t>
                          </m:r>
                        </m:sub>
                      </m:sSub>
                      <m:r>
                        <a:rPr lang="en-US" altLang="zh-CN" sz="2800" b="0" i="1" smtClean="0">
                          <a:latin typeface="Cambria Math" charset="0"/>
                          <a:ea typeface="SimHei" charset="-122"/>
                          <a:cs typeface="SimHei" charset="-122"/>
                        </a:rPr>
                        <m:t>𝐵</m:t>
                      </m:r>
                      <m:func>
                        <m:funcPr>
                          <m:ctrlPr>
                            <a:rPr lang="en-US" altLang="zh-CN" sz="2800" i="1">
                              <a:latin typeface="Cambria Math" panose="02040503050406030204" pitchFamily="18" charset="0"/>
                              <a:ea typeface="SimHei" charset="-122"/>
                              <a:cs typeface="SimHei" charset="-122"/>
                            </a:rPr>
                          </m:ctrlPr>
                        </m:funcPr>
                        <m:fName>
                          <m:r>
                            <m:rPr>
                              <m:sty m:val="p"/>
                            </m:rPr>
                            <a:rPr lang="en-US" altLang="zh-CN" sz="2800">
                              <a:latin typeface="Cambria Math" charset="0"/>
                              <a:ea typeface="SimHei" charset="-122"/>
                              <a:cs typeface="SimHei" charset="-122"/>
                            </a:rPr>
                            <m:t>sin</m:t>
                          </m:r>
                        </m:fName>
                        <m:e>
                          <m:d>
                            <m:dPr>
                              <m:ctrlPr>
                                <a:rPr lang="en-US" altLang="zh-CN" sz="2800" i="1">
                                  <a:latin typeface="Cambria Math" panose="02040503050406030204" pitchFamily="18" charset="0"/>
                                  <a:ea typeface="SimHei" charset="-122"/>
                                  <a:cs typeface="SimHei" charset="-122"/>
                                </a:rPr>
                              </m:ctrlPr>
                            </m:dPr>
                            <m:e>
                              <m:f>
                                <m:fPr>
                                  <m:ctrlPr>
                                    <a:rPr lang="en-US" altLang="zh-CN" sz="2800" i="1">
                                      <a:latin typeface="Cambria Math" panose="02040503050406030204" pitchFamily="18" charset="0"/>
                                      <a:ea typeface="SimHei" charset="-122"/>
                                      <a:cs typeface="SimHei" charset="-122"/>
                                    </a:rPr>
                                  </m:ctrlPr>
                                </m:fPr>
                                <m:num>
                                  <m:r>
                                    <a:rPr lang="zh-CN" altLang="en-US" sz="2800" i="1">
                                      <a:latin typeface="Cambria Math" charset="0"/>
                                      <a:ea typeface="SimHei" charset="-122"/>
                                      <a:cs typeface="SimHei" charset="-122"/>
                                    </a:rPr>
                                    <m:t>𝜋</m:t>
                                  </m:r>
                                </m:num>
                                <m:den>
                                  <m:r>
                                    <a:rPr lang="en-US" altLang="zh-CN" sz="2800" i="1">
                                      <a:latin typeface="Cambria Math" charset="0"/>
                                      <a:ea typeface="SimHei" charset="-122"/>
                                      <a:cs typeface="SimHei" charset="-122"/>
                                    </a:rPr>
                                    <m:t>2</m:t>
                                  </m:r>
                                </m:den>
                              </m:f>
                              <m:r>
                                <a:rPr lang="en-US" altLang="zh-CN" sz="2800" i="1">
                                  <a:latin typeface="Cambria Math" charset="0"/>
                                  <a:ea typeface="SimHei" charset="-122"/>
                                  <a:cs typeface="SimHei" charset="-122"/>
                                </a:rPr>
                                <m:t>−</m:t>
                              </m:r>
                              <m:r>
                                <a:rPr lang="zh-CN" altLang="en-US" sz="2800" i="1">
                                  <a:latin typeface="Cambria Math" charset="0"/>
                                  <a:ea typeface="SimHei" charset="-122"/>
                                  <a:cs typeface="SimHei" charset="-122"/>
                                </a:rPr>
                                <m:t>𝜃</m:t>
                              </m:r>
                            </m:e>
                          </m:d>
                        </m:e>
                      </m:func>
                    </m:oMath>
                  </m:oMathPara>
                </a14:m>
                <a:endParaRPr lang="zh-CN" altLang="en-US" sz="2800" dirty="0">
                  <a:latin typeface="SimHei" charset="-122"/>
                  <a:ea typeface="SimHei" charset="-122"/>
                  <a:cs typeface="SimHei"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092867" y="3965352"/>
                <a:ext cx="3003515" cy="732123"/>
              </a:xfrm>
              <a:prstGeom prst="rect">
                <a:avLst/>
              </a:prstGeom>
              <a:blipFill rotWithShape="0">
                <a:blip r:embed="rId17"/>
                <a:stretch>
                  <a:fillRect/>
                </a:stretch>
              </a:blipFill>
            </p:spPr>
            <p:txBody>
              <a:bodyPr/>
              <a:lstStyle/>
              <a:p>
                <a:r>
                  <a:rPr lang="zh-CN" altLang="en-US">
                    <a:noFill/>
                  </a:rPr>
                  <a:t> </a:t>
                </a:r>
              </a:p>
            </p:txBody>
          </p:sp>
        </mc:Fallback>
      </mc:AlternateContent>
      <p:sp>
        <p:nvSpPr>
          <p:cNvPr id="38" name="文本框 37"/>
          <p:cNvSpPr txBox="1"/>
          <p:nvPr/>
        </p:nvSpPr>
        <p:spPr>
          <a:xfrm>
            <a:off x="1273066" y="5384288"/>
            <a:ext cx="5748690" cy="584775"/>
          </a:xfrm>
          <a:prstGeom prst="rect">
            <a:avLst/>
          </a:prstGeom>
          <a:noFill/>
        </p:spPr>
        <p:txBody>
          <a:bodyPr wrap="none" rtlCol="0">
            <a:spAutoFit/>
          </a:bodyPr>
          <a:lstStyle/>
          <a:p>
            <a:r>
              <a:rPr lang="en-US" altLang="zh-CN" sz="3200" b="1" dirty="0">
                <a:solidFill>
                  <a:srgbClr val="C00000"/>
                </a:solidFill>
                <a:latin typeface="SimHei" charset="-122"/>
                <a:ea typeface="SimHei" charset="-122"/>
                <a:cs typeface="SimHei" charset="-122"/>
              </a:rPr>
              <a:t>---</a:t>
            </a:r>
            <a:r>
              <a:rPr lang="zh-CN" altLang="en-US" sz="3200" b="1" dirty="0">
                <a:solidFill>
                  <a:srgbClr val="C00000"/>
                </a:solidFill>
                <a:latin typeface="SimHei" charset="-122"/>
                <a:ea typeface="SimHei" charset="-122"/>
                <a:cs typeface="SimHei" charset="-122"/>
              </a:rPr>
              <a:t>合外力矩取决于磁偶极矩。</a:t>
            </a:r>
          </a:p>
        </p:txBody>
      </p:sp>
      <mc:AlternateContent xmlns:mc="http://schemas.openxmlformats.org/markup-compatibility/2006" xmlns:a14="http://schemas.microsoft.com/office/drawing/2010/main">
        <mc:Choice Requires="a14">
          <p:sp>
            <p:nvSpPr>
              <p:cNvPr id="39" name="文本框 38"/>
              <p:cNvSpPr txBox="1"/>
              <p:nvPr/>
            </p:nvSpPr>
            <p:spPr>
              <a:xfrm>
                <a:off x="439037" y="6032626"/>
                <a:ext cx="7231467"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对于任一平行于</a:t>
                </a:r>
                <a14:m>
                  <m:oMath xmlns:m="http://schemas.openxmlformats.org/officeDocument/2006/math">
                    <m:r>
                      <a:rPr lang="en-US" altLang="zh-CN" sz="3200" b="1" i="1">
                        <a:solidFill>
                          <a:srgbClr val="0000FF"/>
                        </a:solidFill>
                        <a:latin typeface="Cambria Math" charset="0"/>
                        <a:ea typeface="SimHei" charset="-122"/>
                        <a:cs typeface="SimHei" charset="-122"/>
                      </a:rPr>
                      <m:t>𝒃𝒄</m:t>
                    </m:r>
                  </m:oMath>
                </a14:m>
                <a:r>
                  <a:rPr lang="zh-CN" altLang="en-US" sz="3200" b="1" dirty="0">
                    <a:solidFill>
                      <a:srgbClr val="0000FF"/>
                    </a:solidFill>
                    <a:latin typeface="SimHei" charset="-122"/>
                    <a:ea typeface="SimHei" charset="-122"/>
                    <a:cs typeface="SimHei" charset="-122"/>
                  </a:rPr>
                  <a:t>的轴此结论均成立。</a:t>
                </a:r>
              </a:p>
            </p:txBody>
          </p:sp>
        </mc:Choice>
        <mc:Fallback xmlns="">
          <p:sp>
            <p:nvSpPr>
              <p:cNvPr id="39" name="文本框 38"/>
              <p:cNvSpPr txBox="1">
                <a:spLocks noRot="1" noChangeAspect="1" noMove="1" noResize="1" noEditPoints="1" noAdjustHandles="1" noChangeArrowheads="1" noChangeShapeType="1" noTextEdit="1"/>
              </p:cNvSpPr>
              <p:nvPr/>
            </p:nvSpPr>
            <p:spPr>
              <a:xfrm>
                <a:off x="439037" y="6032626"/>
                <a:ext cx="7231467" cy="584775"/>
              </a:xfrm>
              <a:prstGeom prst="rect">
                <a:avLst/>
              </a:prstGeom>
              <a:blipFill rotWithShape="0">
                <a:blip r:embed="rId18"/>
                <a:stretch>
                  <a:fillRect l="-2108" t="-16667" r="-1180" b="-30208"/>
                </a:stretch>
              </a:blipFill>
            </p:spPr>
            <p:txBody>
              <a:bodyPr/>
              <a:lstStyle/>
              <a:p>
                <a:r>
                  <a:rPr lang="zh-CN" altLang="en-US">
                    <a:noFill/>
                  </a:rPr>
                  <a:t> </a:t>
                </a:r>
              </a:p>
            </p:txBody>
          </p:sp>
        </mc:Fallback>
      </mc:AlternateContent>
      <p:sp>
        <p:nvSpPr>
          <p:cNvPr id="34" name="矩形 33"/>
          <p:cNvSpPr/>
          <p:nvPr/>
        </p:nvSpPr>
        <p:spPr>
          <a:xfrm>
            <a:off x="10296162" y="3386773"/>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3930000">
            <a:off x="9351582" y="4856455"/>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3930000">
            <a:off x="9351582" y="2800130"/>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7930829" y="5203571"/>
            <a:ext cx="3234529" cy="0"/>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409354" y="4279465"/>
            <a:ext cx="180000" cy="2160000"/>
          </a:xfrm>
          <a:prstGeom prst="rect">
            <a:avLst/>
          </a:prstGeom>
          <a:solidFill>
            <a:schemeClr val="accent4">
              <a:lumMod val="60000"/>
              <a:lumOff val="40000"/>
            </a:schemeClr>
          </a:solidFill>
          <a:ln w="25400">
            <a:solidFill>
              <a:schemeClr val="tx1"/>
            </a:solidFill>
          </a:ln>
          <a:scene3d>
            <a:camera prst="orthographicFront"/>
            <a:lightRig rig="threePt" dir="t"/>
          </a:scene3d>
          <a:sp3d>
            <a:bevelT w="108000" h="107950"/>
            <a:bevelB w="107950"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1" name="文本框 40"/>
              <p:cNvSpPr txBox="1"/>
              <p:nvPr/>
            </p:nvSpPr>
            <p:spPr>
              <a:xfrm>
                <a:off x="10847270" y="4671341"/>
                <a:ext cx="35907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rPr>
                          </m:ctrlPr>
                        </m:accPr>
                        <m:e>
                          <m:r>
                            <a:rPr lang="en-US" altLang="zh-CN" sz="2800" b="1" i="1" smtClean="0">
                              <a:solidFill>
                                <a:srgbClr val="0000FF"/>
                              </a:solidFill>
                              <a:latin typeface="Cambria Math" panose="02040503050406030204" pitchFamily="18" charset="0"/>
                            </a:rPr>
                            <m:t>𝑩</m:t>
                          </m:r>
                        </m:e>
                      </m:acc>
                    </m:oMath>
                  </m:oMathPara>
                </a14:m>
                <a:endParaRPr lang="zh-CN" altLang="en-US" sz="2800" b="1" dirty="0">
                  <a:solidFill>
                    <a:srgbClr val="0000FF"/>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10847270" y="4671341"/>
                <a:ext cx="359073" cy="483146"/>
              </a:xfrm>
              <a:prstGeom prst="rect">
                <a:avLst/>
              </a:prstGeom>
              <a:blipFill>
                <a:blip r:embed="rId19"/>
                <a:stretch>
                  <a:fillRect/>
                </a:stretch>
              </a:blipFill>
            </p:spPr>
            <p:txBody>
              <a:bodyPr/>
              <a:lstStyle/>
              <a:p>
                <a:r>
                  <a:rPr lang="zh-CN" altLang="en-US">
                    <a:noFill/>
                  </a:rPr>
                  <a:t> </a:t>
                </a:r>
              </a:p>
            </p:txBody>
          </p:sp>
        </mc:Fallback>
      </mc:AlternateContent>
      <p:cxnSp>
        <p:nvCxnSpPr>
          <p:cNvPr id="42" name="直接箭头连接符 41"/>
          <p:cNvCxnSpPr/>
          <p:nvPr/>
        </p:nvCxnSpPr>
        <p:spPr>
          <a:xfrm flipV="1">
            <a:off x="9202493" y="5714264"/>
            <a:ext cx="691200" cy="3276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9291613" y="5408717"/>
                <a:ext cx="2564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𝑰</m:t>
                      </m:r>
                    </m:oMath>
                  </m:oMathPara>
                </a14:m>
                <a:endParaRPr lang="zh-CN" altLang="en-US" sz="2800" b="1" dirty="0">
                  <a:solidFill>
                    <a:srgbClr val="FF0000"/>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9291613" y="5408717"/>
                <a:ext cx="256480" cy="430887"/>
              </a:xfrm>
              <a:prstGeom prst="rect">
                <a:avLst/>
              </a:prstGeom>
              <a:blipFill>
                <a:blip r:embed="rId20"/>
                <a:stretch>
                  <a:fillRect/>
                </a:stretch>
              </a:blipFill>
            </p:spPr>
            <p:txBody>
              <a:bodyPr/>
              <a:lstStyle/>
              <a:p>
                <a:r>
                  <a:rPr lang="zh-CN" altLang="en-US">
                    <a:noFill/>
                  </a:rPr>
                  <a:t> </a:t>
                </a:r>
              </a:p>
            </p:txBody>
          </p:sp>
        </mc:Fallback>
      </mc:AlternateContent>
      <p:cxnSp>
        <p:nvCxnSpPr>
          <p:cNvPr id="44" name="直接箭头连接符 43"/>
          <p:cNvCxnSpPr/>
          <p:nvPr/>
        </p:nvCxnSpPr>
        <p:spPr>
          <a:xfrm flipV="1">
            <a:off x="8612275" y="3905746"/>
            <a:ext cx="1641683" cy="774148"/>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9291613" y="4150609"/>
                <a:ext cx="40440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8000"/>
                              </a:solidFill>
                              <a:latin typeface="Cambria Math" panose="02040503050406030204" pitchFamily="18" charset="0"/>
                            </a:rPr>
                          </m:ctrlPr>
                        </m:sSubPr>
                        <m:e>
                          <m:r>
                            <a:rPr lang="en-US" altLang="zh-CN" sz="2800" b="1" i="1" smtClean="0">
                              <a:solidFill>
                                <a:srgbClr val="008000"/>
                              </a:solidFill>
                              <a:latin typeface="Cambria Math" panose="02040503050406030204" pitchFamily="18" charset="0"/>
                            </a:rPr>
                            <m:t>𝒍</m:t>
                          </m:r>
                        </m:e>
                        <m:sub>
                          <m:r>
                            <a:rPr lang="en-US" altLang="zh-CN" sz="2800" b="1" i="1" smtClean="0">
                              <a:solidFill>
                                <a:srgbClr val="008000"/>
                              </a:solidFill>
                              <a:latin typeface="Cambria Math" panose="02040503050406030204" pitchFamily="18" charset="0"/>
                            </a:rPr>
                            <m:t>𝟏</m:t>
                          </m:r>
                        </m:sub>
                      </m:sSub>
                    </m:oMath>
                  </m:oMathPara>
                </a14:m>
                <a:endParaRPr lang="zh-CN" altLang="en-US" sz="2800" b="1" dirty="0">
                  <a:solidFill>
                    <a:srgbClr val="008000"/>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9291613" y="4150609"/>
                <a:ext cx="404406" cy="430887"/>
              </a:xfrm>
              <a:prstGeom prst="rect">
                <a:avLst/>
              </a:prstGeom>
              <a:blipFill>
                <a:blip r:embed="rId21"/>
                <a:stretch>
                  <a:fillRect/>
                </a:stretch>
              </a:blipFill>
            </p:spPr>
            <p:txBody>
              <a:bodyPr/>
              <a:lstStyle/>
              <a:p>
                <a:r>
                  <a:rPr lang="zh-CN" altLang="en-US">
                    <a:noFill/>
                  </a:rPr>
                  <a:t> </a:t>
                </a:r>
              </a:p>
            </p:txBody>
          </p:sp>
        </mc:Fallback>
      </mc:AlternateContent>
      <p:cxnSp>
        <p:nvCxnSpPr>
          <p:cNvPr id="46" name="直接连接符 45"/>
          <p:cNvCxnSpPr/>
          <p:nvPr/>
        </p:nvCxnSpPr>
        <p:spPr>
          <a:xfrm>
            <a:off x="7896864" y="4279465"/>
            <a:ext cx="459512" cy="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896864" y="6419078"/>
            <a:ext cx="459512" cy="0"/>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8146898" y="4311639"/>
            <a:ext cx="934" cy="2107439"/>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p:cNvSpPr txBox="1"/>
              <p:nvPr/>
            </p:nvSpPr>
            <p:spPr>
              <a:xfrm>
                <a:off x="7912530" y="4977830"/>
                <a:ext cx="4845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8000"/>
                              </a:solidFill>
                              <a:latin typeface="Cambria Math" panose="02040503050406030204" pitchFamily="18" charset="0"/>
                              <a:ea typeface="SimHei" charset="-122"/>
                              <a:cs typeface="SimHei" charset="-122"/>
                            </a:rPr>
                          </m:ctrlPr>
                        </m:sSubPr>
                        <m:e>
                          <m:r>
                            <a:rPr lang="en-US" altLang="zh-CN" sz="2800" b="1" i="1" smtClean="0">
                              <a:solidFill>
                                <a:srgbClr val="008000"/>
                              </a:solidFill>
                              <a:latin typeface="Cambria Math" charset="0"/>
                              <a:ea typeface="SimHei" charset="-122"/>
                              <a:cs typeface="SimHei" charset="-122"/>
                            </a:rPr>
                            <m:t>𝒍</m:t>
                          </m:r>
                        </m:e>
                        <m:sub>
                          <m:r>
                            <a:rPr lang="en-US" altLang="zh-CN" sz="2800" b="1" i="1" smtClean="0">
                              <a:solidFill>
                                <a:srgbClr val="008000"/>
                              </a:solidFill>
                              <a:latin typeface="Cambria Math" charset="0"/>
                              <a:ea typeface="SimHei" charset="-122"/>
                              <a:cs typeface="SimHei" charset="-122"/>
                            </a:rPr>
                            <m:t>𝟐</m:t>
                          </m:r>
                        </m:sub>
                      </m:sSub>
                    </m:oMath>
                  </m:oMathPara>
                </a14:m>
                <a:endParaRPr lang="zh-CN" altLang="en-US" sz="2800" b="1" dirty="0">
                  <a:solidFill>
                    <a:srgbClr val="008000"/>
                  </a:solidFill>
                  <a:latin typeface="SimHei" charset="-122"/>
                  <a:ea typeface="SimHei" charset="-122"/>
                  <a:cs typeface="SimHei"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7912530" y="4977830"/>
                <a:ext cx="484556" cy="430887"/>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395286" y="6418658"/>
                <a:ext cx="4023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charset="0"/>
                          <a:ea typeface="SimHei" charset="-122"/>
                          <a:cs typeface="SimHei" charset="-122"/>
                        </a:rPr>
                        <m:t>𝒂</m:t>
                      </m:r>
                    </m:oMath>
                  </m:oMathPara>
                </a14:m>
                <a:endParaRPr lang="zh-CN" altLang="en-US" sz="2800" b="1" dirty="0">
                  <a:solidFill>
                    <a:schemeClr val="tx1"/>
                  </a:solidFill>
                  <a:latin typeface="SimHei" charset="-122"/>
                  <a:ea typeface="SimHei" charset="-122"/>
                  <a:cs typeface="SimHei" charset="-122"/>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8395286" y="6418658"/>
                <a:ext cx="402353" cy="430887"/>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0472577" y="5527252"/>
                <a:ext cx="322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𝒃</m:t>
                      </m:r>
                    </m:oMath>
                  </m:oMathPara>
                </a14:m>
                <a:endParaRPr lang="zh-CN" altLang="en-US" sz="2800" b="1" dirty="0">
                  <a:solidFill>
                    <a:schemeClr val="tx1"/>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10472577" y="5527252"/>
                <a:ext cx="322203"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0529140" y="3069068"/>
                <a:ext cx="280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𝒄</m:t>
                      </m:r>
                    </m:oMath>
                  </m:oMathPara>
                </a14:m>
                <a:endParaRPr lang="zh-CN" altLang="en-US" sz="2800" b="1" dirty="0">
                  <a:solidFill>
                    <a:schemeClr val="tx1"/>
                  </a:solidFill>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10529140" y="3069068"/>
                <a:ext cx="280526" cy="43088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8241892" y="3768325"/>
                <a:ext cx="4103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charset="0"/>
                          <a:ea typeface="SimHei" charset="-122"/>
                          <a:cs typeface="SimHei" charset="-122"/>
                        </a:rPr>
                        <m:t>𝒅</m:t>
                      </m:r>
                    </m:oMath>
                  </m:oMathPara>
                </a14:m>
                <a:endParaRPr lang="zh-CN" altLang="en-US" sz="2800" b="1" dirty="0">
                  <a:solidFill>
                    <a:schemeClr val="tx1"/>
                  </a:solidFill>
                  <a:latin typeface="SimHei" charset="-122"/>
                  <a:ea typeface="SimHei" charset="-122"/>
                  <a:cs typeface="SimHei"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8241892" y="3768325"/>
                <a:ext cx="410369" cy="430887"/>
              </a:xfrm>
              <a:prstGeom prst="rect">
                <a:avLst/>
              </a:prstGeom>
              <a:blipFill rotWithShape="0">
                <a:blip r:embed="rId26"/>
                <a:stretch>
                  <a:fillRect/>
                </a:stretch>
              </a:blipFill>
            </p:spPr>
            <p:txBody>
              <a:bodyPr/>
              <a:lstStyle/>
              <a:p>
                <a:r>
                  <a:rPr lang="zh-CN" altLang="en-US">
                    <a:noFill/>
                  </a:rPr>
                  <a:t> </a:t>
                </a:r>
              </a:p>
            </p:txBody>
          </p:sp>
        </mc:Fallback>
      </mc:AlternateContent>
      <p:cxnSp>
        <p:nvCxnSpPr>
          <p:cNvPr id="54" name="直接箭头连接符 53"/>
          <p:cNvCxnSpPr/>
          <p:nvPr/>
        </p:nvCxnSpPr>
        <p:spPr>
          <a:xfrm flipH="1">
            <a:off x="9125958" y="3697648"/>
            <a:ext cx="691770" cy="3276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8496936" y="5193274"/>
            <a:ext cx="0" cy="733183"/>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10383559" y="4161938"/>
            <a:ext cx="0" cy="7344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9539222" y="5982550"/>
            <a:ext cx="0" cy="655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9526037" y="3092213"/>
            <a:ext cx="0" cy="6534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9645808" y="6141439"/>
                <a:ext cx="66954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𝑎𝑏</m:t>
                          </m:r>
                        </m:sub>
                      </m:sSub>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9645808" y="6141439"/>
                <a:ext cx="669542" cy="483146"/>
              </a:xfrm>
              <a:prstGeom prst="rect">
                <a:avLst/>
              </a:prstGeom>
              <a:blipFill>
                <a:blip r:embed="rId27"/>
                <a:stretch>
                  <a:fillRect/>
                </a:stretch>
              </a:blipFill>
            </p:spPr>
            <p:txBody>
              <a:bodyPr/>
              <a:lstStyle/>
              <a:p>
                <a:r>
                  <a:rPr lang="zh-CN" altLang="en-US">
                    <a:noFill/>
                  </a:rPr>
                  <a:t> </a:t>
                </a:r>
              </a:p>
            </p:txBody>
          </p:sp>
        </mc:Fallback>
      </mc:AlternateContent>
      <p:cxnSp>
        <p:nvCxnSpPr>
          <p:cNvPr id="60" name="直接箭头连接符 59"/>
          <p:cNvCxnSpPr/>
          <p:nvPr/>
        </p:nvCxnSpPr>
        <p:spPr>
          <a:xfrm flipH="1">
            <a:off x="7820112" y="5297837"/>
            <a:ext cx="633034" cy="603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9593515" y="2836760"/>
                <a:ext cx="651525"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𝑐𝑑</m:t>
                          </m:r>
                        </m:sub>
                      </m:sSub>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9593515" y="2836760"/>
                <a:ext cx="651525" cy="483146"/>
              </a:xfrm>
              <a:prstGeom prst="rect">
                <a:avLst/>
              </a:prstGeom>
              <a:blipFill>
                <a:blip r:embed="rId28"/>
                <a:stretch>
                  <a:fillRect/>
                </a:stretch>
              </a:blipFill>
            </p:spPr>
            <p:txBody>
              <a:bodyPr/>
              <a:lstStyle/>
              <a:p>
                <a:r>
                  <a:rPr lang="zh-CN" altLang="en-US">
                    <a:noFill/>
                  </a:rPr>
                  <a:t> </a:t>
                </a:r>
              </a:p>
            </p:txBody>
          </p:sp>
        </mc:Fallback>
      </mc:AlternateContent>
      <p:cxnSp>
        <p:nvCxnSpPr>
          <p:cNvPr id="62" name="直接箭头连接符 61"/>
          <p:cNvCxnSpPr/>
          <p:nvPr/>
        </p:nvCxnSpPr>
        <p:spPr>
          <a:xfrm flipV="1">
            <a:off x="10486167" y="3858310"/>
            <a:ext cx="633600" cy="604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p:cNvSpPr txBox="1"/>
              <p:nvPr/>
            </p:nvSpPr>
            <p:spPr>
              <a:xfrm>
                <a:off x="7394603" y="5704617"/>
                <a:ext cx="72821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SimHei" charset="-122"/>
                              <a:cs typeface="SimHei" charset="-122"/>
                            </a:rPr>
                          </m:ctrlPr>
                        </m:sSubPr>
                        <m:e>
                          <m:acc>
                            <m:accPr>
                              <m:chr m:val="⃗"/>
                              <m:ctrlPr>
                                <a:rPr lang="en-US" altLang="zh-CN"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𝑭</m:t>
                              </m:r>
                            </m:e>
                          </m:acc>
                        </m:e>
                        <m:sub>
                          <m:r>
                            <a:rPr lang="en-US" altLang="zh-CN" sz="2800" b="0" i="1" smtClean="0">
                              <a:latin typeface="Cambria Math" charset="0"/>
                              <a:ea typeface="SimHei" charset="-122"/>
                              <a:cs typeface="SimHei" charset="-122"/>
                            </a:rPr>
                            <m:t>𝑑𝑎</m:t>
                          </m:r>
                        </m:sub>
                      </m:sSub>
                    </m:oMath>
                  </m:oMathPara>
                </a14:m>
                <a:endParaRPr lang="zh-CN" altLang="en-US" dirty="0">
                  <a:latin typeface="SimHei" charset="-122"/>
                  <a:ea typeface="SimHei" charset="-122"/>
                  <a:cs typeface="SimHei" charset="-122"/>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7394603" y="5704617"/>
                <a:ext cx="728212" cy="483146"/>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11081238" y="4003266"/>
                <a:ext cx="64030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acc>
                            <m:accPr>
                              <m:chr m:val="⃗"/>
                              <m:ctrlPr>
                                <a:rPr lang="en-US" altLang="zh-CN" sz="2800" i="1" smtClean="0">
                                  <a:latin typeface="Cambria Math" panose="02040503050406030204" pitchFamily="18" charset="0"/>
                                </a:rPr>
                              </m:ctrlPr>
                            </m:accPr>
                            <m:e>
                              <m:r>
                                <a:rPr lang="en-US" altLang="zh-CN" sz="2800" b="1" i="1" smtClean="0">
                                  <a:latin typeface="Cambria Math" panose="02040503050406030204" pitchFamily="18" charset="0"/>
                                </a:rPr>
                                <m:t>𝑭</m:t>
                              </m:r>
                            </m:e>
                          </m:acc>
                        </m:e>
                        <m:sub>
                          <m:r>
                            <a:rPr lang="en-US" altLang="zh-CN" sz="2800" b="0" i="1" smtClean="0">
                              <a:latin typeface="Cambria Math" panose="02040503050406030204" pitchFamily="18" charset="0"/>
                            </a:rPr>
                            <m:t>𝑏𝑐</m:t>
                          </m:r>
                        </m:sub>
                      </m:sSub>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11081238" y="4003266"/>
                <a:ext cx="640303" cy="483146"/>
              </a:xfrm>
              <a:prstGeom prst="rect">
                <a:avLst/>
              </a:prstGeom>
              <a:blipFill>
                <a:blip r:embed="rId30"/>
                <a:stretch>
                  <a:fillRect/>
                </a:stretch>
              </a:blipFill>
            </p:spPr>
            <p:txBody>
              <a:bodyPr/>
              <a:lstStyle/>
              <a:p>
                <a:r>
                  <a:rPr lang="zh-CN" altLang="en-US">
                    <a:noFill/>
                  </a:rPr>
                  <a:t> </a:t>
                </a:r>
              </a:p>
            </p:txBody>
          </p:sp>
        </mc:Fallback>
      </mc:AlternateContent>
      <p:cxnSp>
        <p:nvCxnSpPr>
          <p:cNvPr id="65" name="直接连接符 64"/>
          <p:cNvCxnSpPr/>
          <p:nvPr/>
        </p:nvCxnSpPr>
        <p:spPr>
          <a:xfrm flipH="1">
            <a:off x="9521952" y="2951725"/>
            <a:ext cx="0" cy="37728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down)">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left)">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22" grpId="0"/>
      <p:bldP spid="23" grpId="0"/>
      <p:bldP spid="24" grpId="0"/>
      <p:bldP spid="25" grpId="0"/>
      <p:bldP spid="26" grpId="0"/>
      <p:bldP spid="29" grpId="0"/>
      <p:bldP spid="31" grpId="0"/>
      <p:bldP spid="32" grpId="0"/>
      <p:bldP spid="33"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8581230" y="690663"/>
            <a:ext cx="2331303" cy="2291802"/>
          </a:xfrm>
          <a:custGeom>
            <a:avLst/>
            <a:gdLst>
              <a:gd name="connsiteX0" fmla="*/ 735765 w 2331303"/>
              <a:gd name="connsiteY0" fmla="*/ 241758 h 2291802"/>
              <a:gd name="connsiteX1" fmla="*/ 285599 w 2331303"/>
              <a:gd name="connsiteY1" fmla="*/ 565315 h 2291802"/>
              <a:gd name="connsiteX2" fmla="*/ 4245 w 2331303"/>
              <a:gd name="connsiteY2" fmla="*/ 1113955 h 2291802"/>
              <a:gd name="connsiteX3" fmla="*/ 144922 w 2331303"/>
              <a:gd name="connsiteY3" fmla="*/ 1775136 h 2291802"/>
              <a:gd name="connsiteX4" fmla="*/ 524749 w 2331303"/>
              <a:gd name="connsiteY4" fmla="*/ 2183100 h 2291802"/>
              <a:gd name="connsiteX5" fmla="*/ 1270337 w 2331303"/>
              <a:gd name="connsiteY5" fmla="*/ 2267506 h 2291802"/>
              <a:gd name="connsiteX6" fmla="*/ 1903383 w 2331303"/>
              <a:gd name="connsiteY6" fmla="*/ 1817340 h 2291802"/>
              <a:gd name="connsiteX7" fmla="*/ 2311346 w 2331303"/>
              <a:gd name="connsiteY7" fmla="*/ 1142090 h 2291802"/>
              <a:gd name="connsiteX8" fmla="*/ 2212873 w 2331303"/>
              <a:gd name="connsiteY8" fmla="*/ 480909 h 2291802"/>
              <a:gd name="connsiteX9" fmla="*/ 1734571 w 2331303"/>
              <a:gd name="connsiteY9" fmla="*/ 129216 h 2291802"/>
              <a:gd name="connsiteX10" fmla="*/ 1129660 w 2331303"/>
              <a:gd name="connsiteY10" fmla="*/ 2607 h 2291802"/>
              <a:gd name="connsiteX11" fmla="*/ 735765 w 2331303"/>
              <a:gd name="connsiteY11" fmla="*/ 241758 h 229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303" h="2291802">
                <a:moveTo>
                  <a:pt x="735765" y="241758"/>
                </a:moveTo>
                <a:cubicBezTo>
                  <a:pt x="595088" y="335543"/>
                  <a:pt x="407519" y="419949"/>
                  <a:pt x="285599" y="565315"/>
                </a:cubicBezTo>
                <a:cubicBezTo>
                  <a:pt x="163679" y="710681"/>
                  <a:pt x="27691" y="912318"/>
                  <a:pt x="4245" y="1113955"/>
                </a:cubicBezTo>
                <a:cubicBezTo>
                  <a:pt x="-19201" y="1315592"/>
                  <a:pt x="58171" y="1596945"/>
                  <a:pt x="144922" y="1775136"/>
                </a:cubicBezTo>
                <a:cubicBezTo>
                  <a:pt x="231673" y="1953327"/>
                  <a:pt x="337180" y="2101038"/>
                  <a:pt x="524749" y="2183100"/>
                </a:cubicBezTo>
                <a:cubicBezTo>
                  <a:pt x="712318" y="2265162"/>
                  <a:pt x="1040565" y="2328466"/>
                  <a:pt x="1270337" y="2267506"/>
                </a:cubicBezTo>
                <a:cubicBezTo>
                  <a:pt x="1500109" y="2206546"/>
                  <a:pt x="1729881" y="2004909"/>
                  <a:pt x="1903383" y="1817340"/>
                </a:cubicBezTo>
                <a:cubicBezTo>
                  <a:pt x="2076885" y="1629771"/>
                  <a:pt x="2259764" y="1364829"/>
                  <a:pt x="2311346" y="1142090"/>
                </a:cubicBezTo>
                <a:cubicBezTo>
                  <a:pt x="2362928" y="919351"/>
                  <a:pt x="2309002" y="649721"/>
                  <a:pt x="2212873" y="480909"/>
                </a:cubicBezTo>
                <a:cubicBezTo>
                  <a:pt x="2116744" y="312097"/>
                  <a:pt x="1915106" y="208933"/>
                  <a:pt x="1734571" y="129216"/>
                </a:cubicBezTo>
                <a:cubicBezTo>
                  <a:pt x="1554036" y="49499"/>
                  <a:pt x="1300817" y="-13805"/>
                  <a:pt x="1129660" y="2607"/>
                </a:cubicBezTo>
                <a:cubicBezTo>
                  <a:pt x="958503" y="19019"/>
                  <a:pt x="876442" y="147973"/>
                  <a:pt x="735765" y="241758"/>
                </a:cubicBezTo>
                <a:close/>
              </a:path>
            </a:pathLst>
          </a:custGeom>
          <a:pattFill prst="lgGrid">
            <a:fgClr>
              <a:srgbClr val="FF6600"/>
            </a:fgClr>
            <a:bgClr>
              <a:schemeClr val="bg1"/>
            </a:bgClr>
          </a:patt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4766" y="356071"/>
            <a:ext cx="4512774"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b).</a:t>
            </a:r>
            <a:r>
              <a:rPr lang="zh-CN" altLang="en-US" sz="3200" b="1" dirty="0">
                <a:solidFill>
                  <a:srgbClr val="7030A0"/>
                </a:solidFill>
                <a:latin typeface="SimHei" charset="-122"/>
                <a:ea typeface="SimHei" charset="-122"/>
                <a:cs typeface="SimHei" charset="-122"/>
              </a:rPr>
              <a:t>任意形状的平面线圈</a:t>
            </a:r>
          </a:p>
        </p:txBody>
      </p:sp>
      <p:sp>
        <p:nvSpPr>
          <p:cNvPr id="3" name="任意多边形 2"/>
          <p:cNvSpPr/>
          <p:nvPr/>
        </p:nvSpPr>
        <p:spPr>
          <a:xfrm>
            <a:off x="8581230" y="689995"/>
            <a:ext cx="2331303" cy="2291802"/>
          </a:xfrm>
          <a:custGeom>
            <a:avLst/>
            <a:gdLst>
              <a:gd name="connsiteX0" fmla="*/ 735765 w 2331303"/>
              <a:gd name="connsiteY0" fmla="*/ 241758 h 2291802"/>
              <a:gd name="connsiteX1" fmla="*/ 285599 w 2331303"/>
              <a:gd name="connsiteY1" fmla="*/ 565315 h 2291802"/>
              <a:gd name="connsiteX2" fmla="*/ 4245 w 2331303"/>
              <a:gd name="connsiteY2" fmla="*/ 1113955 h 2291802"/>
              <a:gd name="connsiteX3" fmla="*/ 144922 w 2331303"/>
              <a:gd name="connsiteY3" fmla="*/ 1775136 h 2291802"/>
              <a:gd name="connsiteX4" fmla="*/ 524749 w 2331303"/>
              <a:gd name="connsiteY4" fmla="*/ 2183100 h 2291802"/>
              <a:gd name="connsiteX5" fmla="*/ 1270337 w 2331303"/>
              <a:gd name="connsiteY5" fmla="*/ 2267506 h 2291802"/>
              <a:gd name="connsiteX6" fmla="*/ 1903383 w 2331303"/>
              <a:gd name="connsiteY6" fmla="*/ 1817340 h 2291802"/>
              <a:gd name="connsiteX7" fmla="*/ 2311346 w 2331303"/>
              <a:gd name="connsiteY7" fmla="*/ 1142090 h 2291802"/>
              <a:gd name="connsiteX8" fmla="*/ 2212873 w 2331303"/>
              <a:gd name="connsiteY8" fmla="*/ 480909 h 2291802"/>
              <a:gd name="connsiteX9" fmla="*/ 1734571 w 2331303"/>
              <a:gd name="connsiteY9" fmla="*/ 129216 h 2291802"/>
              <a:gd name="connsiteX10" fmla="*/ 1129660 w 2331303"/>
              <a:gd name="connsiteY10" fmla="*/ 2607 h 2291802"/>
              <a:gd name="connsiteX11" fmla="*/ 735765 w 2331303"/>
              <a:gd name="connsiteY11" fmla="*/ 241758 h 229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303" h="2291802">
                <a:moveTo>
                  <a:pt x="735765" y="241758"/>
                </a:moveTo>
                <a:cubicBezTo>
                  <a:pt x="595088" y="335543"/>
                  <a:pt x="407519" y="419949"/>
                  <a:pt x="285599" y="565315"/>
                </a:cubicBezTo>
                <a:cubicBezTo>
                  <a:pt x="163679" y="710681"/>
                  <a:pt x="27691" y="912318"/>
                  <a:pt x="4245" y="1113955"/>
                </a:cubicBezTo>
                <a:cubicBezTo>
                  <a:pt x="-19201" y="1315592"/>
                  <a:pt x="58171" y="1596945"/>
                  <a:pt x="144922" y="1775136"/>
                </a:cubicBezTo>
                <a:cubicBezTo>
                  <a:pt x="231673" y="1953327"/>
                  <a:pt x="337180" y="2101038"/>
                  <a:pt x="524749" y="2183100"/>
                </a:cubicBezTo>
                <a:cubicBezTo>
                  <a:pt x="712318" y="2265162"/>
                  <a:pt x="1040565" y="2328466"/>
                  <a:pt x="1270337" y="2267506"/>
                </a:cubicBezTo>
                <a:cubicBezTo>
                  <a:pt x="1500109" y="2206546"/>
                  <a:pt x="1729881" y="2004909"/>
                  <a:pt x="1903383" y="1817340"/>
                </a:cubicBezTo>
                <a:cubicBezTo>
                  <a:pt x="2076885" y="1629771"/>
                  <a:pt x="2259764" y="1364829"/>
                  <a:pt x="2311346" y="1142090"/>
                </a:cubicBezTo>
                <a:cubicBezTo>
                  <a:pt x="2362928" y="919351"/>
                  <a:pt x="2309002" y="649721"/>
                  <a:pt x="2212873" y="480909"/>
                </a:cubicBezTo>
                <a:cubicBezTo>
                  <a:pt x="2116744" y="312097"/>
                  <a:pt x="1915106" y="208933"/>
                  <a:pt x="1734571" y="129216"/>
                </a:cubicBezTo>
                <a:cubicBezTo>
                  <a:pt x="1554036" y="49499"/>
                  <a:pt x="1300817" y="-13805"/>
                  <a:pt x="1129660" y="2607"/>
                </a:cubicBezTo>
                <a:cubicBezTo>
                  <a:pt x="958503" y="19019"/>
                  <a:pt x="876442" y="147973"/>
                  <a:pt x="735765" y="241758"/>
                </a:cubicBezTo>
                <a:close/>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p:nvPr/>
        </p:nvCxnSpPr>
        <p:spPr>
          <a:xfrm flipV="1">
            <a:off x="10396120" y="2250832"/>
            <a:ext cx="277103" cy="337624"/>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p:cNvSpPr txBox="1"/>
              <p:nvPr/>
            </p:nvSpPr>
            <p:spPr>
              <a:xfrm>
                <a:off x="484766" y="940846"/>
                <a:ext cx="6827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电流为</a:t>
                </a:r>
                <a14:m>
                  <m:oMath xmlns:m="http://schemas.openxmlformats.org/officeDocument/2006/math">
                    <m:r>
                      <a:rPr lang="en-US" altLang="zh-CN" sz="3200" b="1" i="1" smtClean="0">
                        <a:latin typeface="Cambria Math" charset="0"/>
                        <a:ea typeface="SimHei" charset="-122"/>
                        <a:cs typeface="SimHei" charset="-122"/>
                      </a:rPr>
                      <m:t>𝑰</m:t>
                    </m:r>
                  </m:oMath>
                </a14:m>
                <a:r>
                  <a:rPr lang="zh-CN" altLang="en-US" sz="3200" b="1" dirty="0">
                    <a:latin typeface="SimHei" charset="-122"/>
                    <a:ea typeface="SimHei" charset="-122"/>
                    <a:cs typeface="SimHei" charset="-122"/>
                  </a:rPr>
                  <a:t>，面积为</a:t>
                </a:r>
                <a14:m>
                  <m:oMath xmlns:m="http://schemas.openxmlformats.org/officeDocument/2006/math">
                    <m:r>
                      <a:rPr lang="en-US" altLang="zh-CN" sz="3200" b="1" i="1" smtClean="0">
                        <a:latin typeface="Cambria Math" charset="0"/>
                        <a:ea typeface="SimHei" charset="-122"/>
                        <a:cs typeface="SimHei" charset="-122"/>
                      </a:rPr>
                      <m:t>𝑺</m:t>
                    </m:r>
                  </m:oMath>
                </a14:m>
                <a:r>
                  <a:rPr lang="zh-CN" altLang="en-US" sz="3200" b="1" dirty="0">
                    <a:latin typeface="SimHei" charset="-122"/>
                    <a:ea typeface="SimHei" charset="-122"/>
                    <a:cs typeface="SimHei" charset="-122"/>
                  </a:rPr>
                  <a:t>，和磁场夹角为</a:t>
                </a:r>
                <a14:m>
                  <m:oMath xmlns:m="http://schemas.openxmlformats.org/officeDocument/2006/math">
                    <m:r>
                      <a:rPr lang="zh-CN" altLang="en-US" sz="3200" b="1" i="1" smtClean="0">
                        <a:latin typeface="Cambria Math" charset="0"/>
                        <a:ea typeface="SimHei" charset="-122"/>
                        <a:cs typeface="SimHei" charset="-122"/>
                      </a:rPr>
                      <m:t>𝜽</m:t>
                    </m:r>
                  </m:oMath>
                </a14:m>
                <a:r>
                  <a:rPr lang="en-US" altLang="zh-CN" sz="3200" b="1" dirty="0">
                    <a:latin typeface="SimHei" charset="-122"/>
                    <a:ea typeface="SimHei" charset="-122"/>
                    <a:cs typeface="SimHei" charset="-122"/>
                  </a:rPr>
                  <a:t>,</a:t>
                </a:r>
                <a:endParaRPr lang="zh-CN" altLang="en-US" sz="3200" b="1" dirty="0">
                  <a:latin typeface="SimHei" charset="-122"/>
                  <a:ea typeface="SimHei" charset="-122"/>
                  <a:cs typeface="Sim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84766" y="940846"/>
                <a:ext cx="6827510" cy="584775"/>
              </a:xfrm>
              <a:prstGeom prst="rect">
                <a:avLst/>
              </a:prstGeom>
              <a:blipFill rotWithShape="0">
                <a:blip r:embed="rId2"/>
                <a:stretch>
                  <a:fillRect l="-2321" t="-16667" r="-1250" b="-30208"/>
                </a:stretch>
              </a:blipFill>
            </p:spPr>
            <p:txBody>
              <a:bodyPr/>
              <a:lstStyle/>
              <a:p>
                <a:r>
                  <a:rPr lang="zh-CN" altLang="en-US">
                    <a:noFill/>
                  </a:rPr>
                  <a:t> </a:t>
                </a:r>
              </a:p>
            </p:txBody>
          </p:sp>
        </mc:Fallback>
      </mc:AlternateContent>
      <p:sp>
        <p:nvSpPr>
          <p:cNvPr id="6" name="文本框 5"/>
          <p:cNvSpPr txBox="1"/>
          <p:nvPr/>
        </p:nvSpPr>
        <p:spPr>
          <a:xfrm>
            <a:off x="484766" y="1501972"/>
            <a:ext cx="7600157" cy="1077218"/>
          </a:xfrm>
          <a:prstGeom prst="rect">
            <a:avLst/>
          </a:prstGeom>
          <a:noFill/>
        </p:spPr>
        <p:txBody>
          <a:bodyPr wrap="none" rtlCol="0">
            <a:spAutoFit/>
          </a:bodyPr>
          <a:lstStyle/>
          <a:p>
            <a:r>
              <a:rPr lang="zh-CN" altLang="en-US" sz="3200" b="1" dirty="0">
                <a:latin typeface="SimHei" charset="-122"/>
                <a:ea typeface="SimHei" charset="-122"/>
                <a:cs typeface="SimHei" charset="-122"/>
              </a:rPr>
              <a:t>将平面线圈分割成无穷多微小的矩形载流</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线圈，每个微小线圈受到的力矩为：</a:t>
            </a:r>
          </a:p>
        </p:txBody>
      </p:sp>
      <mc:AlternateContent xmlns:mc="http://schemas.openxmlformats.org/markup-compatibility/2006" xmlns:a14="http://schemas.microsoft.com/office/drawing/2010/main">
        <mc:Choice Requires="a14">
          <p:sp>
            <p:nvSpPr>
              <p:cNvPr id="8" name="文本框 7"/>
              <p:cNvSpPr txBox="1"/>
              <p:nvPr/>
            </p:nvSpPr>
            <p:spPr>
              <a:xfrm>
                <a:off x="1420835" y="2579190"/>
                <a:ext cx="2482731"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𝑑</m:t>
                      </m:r>
                      <m:acc>
                        <m:accPr>
                          <m:chr m:val="⃗"/>
                          <m:ctrlPr>
                            <a:rPr lang="zh-CN" altLang="en-US"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𝑴</m:t>
                          </m:r>
                        </m:e>
                      </m:acc>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𝑑</m:t>
                      </m:r>
                      <m:sSub>
                        <m:sSubPr>
                          <m:ctrlPr>
                            <a:rPr lang="en-US" altLang="zh-CN" sz="2800" b="0" i="1" smtClean="0">
                              <a:latin typeface="Cambria Math" panose="02040503050406030204" pitchFamily="18" charset="0"/>
                              <a:ea typeface="SimHei" charset="-122"/>
                              <a:cs typeface="SimHei" charset="-122"/>
                            </a:rPr>
                          </m:ctrlPr>
                        </m:sSubPr>
                        <m:e>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𝒑</m:t>
                              </m:r>
                            </m:e>
                          </m:acc>
                        </m:e>
                        <m:sub>
                          <m:r>
                            <a:rPr lang="en-US" altLang="zh-CN" sz="2800" b="0" i="1" smtClean="0">
                              <a:latin typeface="Cambria Math" charset="0"/>
                              <a:ea typeface="SimHei" charset="-122"/>
                              <a:cs typeface="SimHei" charset="-122"/>
                            </a:rPr>
                            <m:t>𝑚</m:t>
                          </m:r>
                        </m:sub>
                      </m:sSub>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dirty="0">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420835" y="2579190"/>
                <a:ext cx="2482731" cy="48314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021013" y="2574388"/>
                <a:ext cx="183800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𝐼𝑑𝑆</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𝒏</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dirty="0">
                  <a:latin typeface="SimHei" charset="-122"/>
                  <a:ea typeface="SimHei" charset="-122"/>
                  <a:cs typeface="SimHei"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021013" y="2574388"/>
                <a:ext cx="1838004" cy="483146"/>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椭圆形标注 11"/>
          <p:cNvSpPr/>
          <p:nvPr/>
        </p:nvSpPr>
        <p:spPr>
          <a:xfrm>
            <a:off x="9746881" y="3559126"/>
            <a:ext cx="1704221" cy="1547446"/>
          </a:xfrm>
          <a:prstGeom prst="wedgeEllipseCallout">
            <a:avLst>
              <a:gd name="adj1" fmla="val -56974"/>
              <a:gd name="adj2" fmla="val -139405"/>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连接符 12"/>
          <p:cNvCxnSpPr/>
          <p:nvPr/>
        </p:nvCxnSpPr>
        <p:spPr>
          <a:xfrm>
            <a:off x="10065387" y="3770139"/>
            <a:ext cx="1067211" cy="0"/>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65840" y="4339884"/>
            <a:ext cx="1685262" cy="0"/>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0026848" y="4908090"/>
            <a:ext cx="1144575" cy="0"/>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185008" y="3636501"/>
            <a:ext cx="95" cy="1341929"/>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44951" y="3594296"/>
            <a:ext cx="95" cy="1486800"/>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290826" y="3887375"/>
            <a:ext cx="1" cy="839370"/>
          </a:xfrm>
          <a:prstGeom prst="line">
            <a:avLst/>
          </a:prstGeom>
          <a:ln w="50800">
            <a:solidFill>
              <a:srgbClr val="FF66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10255443" y="3873307"/>
            <a:ext cx="392400" cy="385200"/>
          </a:xfrm>
          <a:custGeom>
            <a:avLst/>
            <a:gdLst>
              <a:gd name="connsiteX0" fmla="*/ 182916 w 371094"/>
              <a:gd name="connsiteY0" fmla="*/ 0 h 338346"/>
              <a:gd name="connsiteX1" fmla="*/ 36 w 371094"/>
              <a:gd name="connsiteY1" fmla="*/ 168812 h 338346"/>
              <a:gd name="connsiteX2" fmla="*/ 168848 w 371094"/>
              <a:gd name="connsiteY2" fmla="*/ 337624 h 338346"/>
              <a:gd name="connsiteX3" fmla="*/ 365796 w 371094"/>
              <a:gd name="connsiteY3" fmla="*/ 225083 h 338346"/>
              <a:gd name="connsiteX4" fmla="*/ 295458 w 371094"/>
              <a:gd name="connsiteY4" fmla="*/ 112541 h 33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94" h="338346">
                <a:moveTo>
                  <a:pt x="182916" y="0"/>
                </a:moveTo>
                <a:cubicBezTo>
                  <a:pt x="92648" y="56270"/>
                  <a:pt x="2381" y="112541"/>
                  <a:pt x="36" y="168812"/>
                </a:cubicBezTo>
                <a:cubicBezTo>
                  <a:pt x="-2309" y="225083"/>
                  <a:pt x="107888" y="328246"/>
                  <a:pt x="168848" y="337624"/>
                </a:cubicBezTo>
                <a:cubicBezTo>
                  <a:pt x="229808" y="347003"/>
                  <a:pt x="344694" y="262597"/>
                  <a:pt x="365796" y="225083"/>
                </a:cubicBezTo>
                <a:cubicBezTo>
                  <a:pt x="386898" y="187569"/>
                  <a:pt x="341178" y="150055"/>
                  <a:pt x="295458" y="1125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flipH="1" flipV="1">
            <a:off x="10508566" y="3901443"/>
            <a:ext cx="118800" cy="16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任意多边形 31"/>
          <p:cNvSpPr/>
          <p:nvPr/>
        </p:nvSpPr>
        <p:spPr>
          <a:xfrm>
            <a:off x="10254855" y="4431387"/>
            <a:ext cx="392400" cy="385200"/>
          </a:xfrm>
          <a:custGeom>
            <a:avLst/>
            <a:gdLst>
              <a:gd name="connsiteX0" fmla="*/ 182916 w 371094"/>
              <a:gd name="connsiteY0" fmla="*/ 0 h 338346"/>
              <a:gd name="connsiteX1" fmla="*/ 36 w 371094"/>
              <a:gd name="connsiteY1" fmla="*/ 168812 h 338346"/>
              <a:gd name="connsiteX2" fmla="*/ 168848 w 371094"/>
              <a:gd name="connsiteY2" fmla="*/ 337624 h 338346"/>
              <a:gd name="connsiteX3" fmla="*/ 365796 w 371094"/>
              <a:gd name="connsiteY3" fmla="*/ 225083 h 338346"/>
              <a:gd name="connsiteX4" fmla="*/ 295458 w 371094"/>
              <a:gd name="connsiteY4" fmla="*/ 112541 h 33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94" h="338346">
                <a:moveTo>
                  <a:pt x="182916" y="0"/>
                </a:moveTo>
                <a:cubicBezTo>
                  <a:pt x="92648" y="56270"/>
                  <a:pt x="2381" y="112541"/>
                  <a:pt x="36" y="168812"/>
                </a:cubicBezTo>
                <a:cubicBezTo>
                  <a:pt x="-2309" y="225083"/>
                  <a:pt x="107888" y="328246"/>
                  <a:pt x="168848" y="337624"/>
                </a:cubicBezTo>
                <a:cubicBezTo>
                  <a:pt x="229808" y="347003"/>
                  <a:pt x="344694" y="262597"/>
                  <a:pt x="365796" y="225083"/>
                </a:cubicBezTo>
                <a:cubicBezTo>
                  <a:pt x="386898" y="187569"/>
                  <a:pt x="341178" y="150055"/>
                  <a:pt x="295458" y="1125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H="1" flipV="1">
            <a:off x="10507978" y="4459523"/>
            <a:ext cx="118800" cy="16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10804083" y="4415366"/>
            <a:ext cx="392400" cy="385200"/>
          </a:xfrm>
          <a:custGeom>
            <a:avLst/>
            <a:gdLst>
              <a:gd name="connsiteX0" fmla="*/ 182916 w 371094"/>
              <a:gd name="connsiteY0" fmla="*/ 0 h 338346"/>
              <a:gd name="connsiteX1" fmla="*/ 36 w 371094"/>
              <a:gd name="connsiteY1" fmla="*/ 168812 h 338346"/>
              <a:gd name="connsiteX2" fmla="*/ 168848 w 371094"/>
              <a:gd name="connsiteY2" fmla="*/ 337624 h 338346"/>
              <a:gd name="connsiteX3" fmla="*/ 365796 w 371094"/>
              <a:gd name="connsiteY3" fmla="*/ 225083 h 338346"/>
              <a:gd name="connsiteX4" fmla="*/ 295458 w 371094"/>
              <a:gd name="connsiteY4" fmla="*/ 112541 h 33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94" h="338346">
                <a:moveTo>
                  <a:pt x="182916" y="0"/>
                </a:moveTo>
                <a:cubicBezTo>
                  <a:pt x="92648" y="56270"/>
                  <a:pt x="2381" y="112541"/>
                  <a:pt x="36" y="168812"/>
                </a:cubicBezTo>
                <a:cubicBezTo>
                  <a:pt x="-2309" y="225083"/>
                  <a:pt x="107888" y="328246"/>
                  <a:pt x="168848" y="337624"/>
                </a:cubicBezTo>
                <a:cubicBezTo>
                  <a:pt x="229808" y="347003"/>
                  <a:pt x="344694" y="262597"/>
                  <a:pt x="365796" y="225083"/>
                </a:cubicBezTo>
                <a:cubicBezTo>
                  <a:pt x="386898" y="187569"/>
                  <a:pt x="341178" y="150055"/>
                  <a:pt x="295458" y="1125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p:nvPr/>
        </p:nvCxnSpPr>
        <p:spPr>
          <a:xfrm flipH="1" flipV="1">
            <a:off x="11057206" y="4443502"/>
            <a:ext cx="118800" cy="16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a:off x="10815803" y="3878448"/>
            <a:ext cx="392400" cy="385200"/>
          </a:xfrm>
          <a:custGeom>
            <a:avLst/>
            <a:gdLst>
              <a:gd name="connsiteX0" fmla="*/ 182916 w 371094"/>
              <a:gd name="connsiteY0" fmla="*/ 0 h 338346"/>
              <a:gd name="connsiteX1" fmla="*/ 36 w 371094"/>
              <a:gd name="connsiteY1" fmla="*/ 168812 h 338346"/>
              <a:gd name="connsiteX2" fmla="*/ 168848 w 371094"/>
              <a:gd name="connsiteY2" fmla="*/ 337624 h 338346"/>
              <a:gd name="connsiteX3" fmla="*/ 365796 w 371094"/>
              <a:gd name="connsiteY3" fmla="*/ 225083 h 338346"/>
              <a:gd name="connsiteX4" fmla="*/ 295458 w 371094"/>
              <a:gd name="connsiteY4" fmla="*/ 112541 h 33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94" h="338346">
                <a:moveTo>
                  <a:pt x="182916" y="0"/>
                </a:moveTo>
                <a:cubicBezTo>
                  <a:pt x="92648" y="56270"/>
                  <a:pt x="2381" y="112541"/>
                  <a:pt x="36" y="168812"/>
                </a:cubicBezTo>
                <a:cubicBezTo>
                  <a:pt x="-2309" y="225083"/>
                  <a:pt x="107888" y="328246"/>
                  <a:pt x="168848" y="337624"/>
                </a:cubicBezTo>
                <a:cubicBezTo>
                  <a:pt x="229808" y="347003"/>
                  <a:pt x="344694" y="262597"/>
                  <a:pt x="365796" y="225083"/>
                </a:cubicBezTo>
                <a:cubicBezTo>
                  <a:pt x="386898" y="187569"/>
                  <a:pt x="341178" y="150055"/>
                  <a:pt x="295458" y="1125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H="1" flipV="1">
            <a:off x="11068926" y="3906584"/>
            <a:ext cx="118800" cy="16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83439" y="3029083"/>
            <a:ext cx="8012130" cy="1077218"/>
          </a:xfrm>
          <a:prstGeom prst="rect">
            <a:avLst/>
          </a:prstGeom>
          <a:noFill/>
        </p:spPr>
        <p:txBody>
          <a:bodyPr wrap="none" rtlCol="0">
            <a:spAutoFit/>
          </a:bodyPr>
          <a:lstStyle/>
          <a:p>
            <a:r>
              <a:rPr lang="zh-CN" altLang="en-US" sz="3200" b="1" dirty="0">
                <a:latin typeface="SimHei" charset="-122"/>
                <a:ea typeface="SimHei" charset="-122"/>
                <a:cs typeface="SimHei" charset="-122"/>
              </a:rPr>
              <a:t>全部线圈的力矩叠加就是整个线圈在磁场中</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受到的合外力矩：</a:t>
            </a:r>
          </a:p>
        </p:txBody>
      </p:sp>
      <mc:AlternateContent xmlns:mc="http://schemas.openxmlformats.org/markup-compatibility/2006" xmlns:a14="http://schemas.microsoft.com/office/drawing/2010/main">
        <mc:Choice Requires="a14">
          <p:sp>
            <p:nvSpPr>
              <p:cNvPr id="39" name="文本框 38"/>
              <p:cNvSpPr txBox="1"/>
              <p:nvPr/>
            </p:nvSpPr>
            <p:spPr>
              <a:xfrm>
                <a:off x="799512" y="3968124"/>
                <a:ext cx="2806666" cy="1006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𝑴</m:t>
                          </m:r>
                        </m:e>
                      </m:acc>
                      <m:r>
                        <a:rPr lang="en-US" altLang="zh-CN" sz="2800" b="0" i="1" smtClean="0">
                          <a:latin typeface="Cambria Math" charset="0"/>
                          <a:ea typeface="SimHei" charset="-122"/>
                          <a:cs typeface="SimHei" charset="-122"/>
                        </a:rPr>
                        <m:t>=</m:t>
                      </m:r>
                      <m:nary>
                        <m:naryPr>
                          <m:ctrlPr>
                            <a:rPr lang="en-US" altLang="zh-CN" sz="2800" b="0" i="1" smtClean="0">
                              <a:latin typeface="Cambria Math" panose="02040503050406030204" pitchFamily="18" charset="0"/>
                              <a:ea typeface="SimHei" charset="-122"/>
                              <a:cs typeface="SimHei" charset="-122"/>
                            </a:rPr>
                          </m:ctrlPr>
                        </m:naryPr>
                        <m:sub>
                          <m:r>
                            <m:rPr>
                              <m:brk m:alnAt="23"/>
                            </m:rPr>
                            <a:rPr lang="en-US" altLang="zh-CN" sz="2800" b="1" i="1" smtClean="0">
                              <a:latin typeface="Cambria Math" charset="0"/>
                              <a:ea typeface="SimHei" charset="-122"/>
                              <a:cs typeface="SimHei" charset="-122"/>
                            </a:rPr>
                            <m:t>𝑺</m:t>
                          </m:r>
                        </m:sub>
                        <m:sup/>
                        <m:e>
                          <m:r>
                            <a:rPr lang="en-US" altLang="zh-CN" sz="2800" i="1">
                              <a:latin typeface="Cambria Math" charset="0"/>
                              <a:ea typeface="SimHei" charset="-122"/>
                              <a:cs typeface="SimHei" charset="-122"/>
                            </a:rPr>
                            <m:t>𝑑</m:t>
                          </m:r>
                          <m:sSub>
                            <m:sSubPr>
                              <m:ctrlPr>
                                <a:rPr lang="en-US" altLang="zh-CN" sz="2800" i="1">
                                  <a:latin typeface="Cambria Math" panose="02040503050406030204" pitchFamily="18" charset="0"/>
                                  <a:ea typeface="SimHei" charset="-122"/>
                                  <a:cs typeface="SimHei" charset="-122"/>
                                </a:rPr>
                              </m:ctrlPr>
                            </m:sSubPr>
                            <m:e>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𝒑</m:t>
                                  </m:r>
                                </m:e>
                              </m:acc>
                            </m:e>
                            <m:sub>
                              <m:r>
                                <a:rPr lang="en-US" altLang="zh-CN" sz="2800" i="1">
                                  <a:latin typeface="Cambria Math" charset="0"/>
                                  <a:ea typeface="SimHei" charset="-122"/>
                                  <a:cs typeface="SimHei" charset="-122"/>
                                </a:rPr>
                                <m:t>𝑚</m:t>
                              </m:r>
                            </m:sub>
                          </m:sSub>
                        </m:e>
                      </m:nary>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dirty="0">
                  <a:latin typeface="SimHei" charset="-122"/>
                  <a:ea typeface="SimHei" charset="-122"/>
                  <a:cs typeface="SimHei"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799512" y="3968124"/>
                <a:ext cx="2806666" cy="100630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3642469" y="3971975"/>
                <a:ext cx="2929135" cy="1019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𝒏</m:t>
                          </m:r>
                        </m:e>
                      </m:acc>
                      <m:d>
                        <m:dPr>
                          <m:ctrlPr>
                            <a:rPr lang="en-US" altLang="zh-CN" sz="2800" i="1" smtClean="0">
                              <a:latin typeface="Cambria Math" panose="02040503050406030204" pitchFamily="18" charset="0"/>
                              <a:ea typeface="SimHei" charset="-122"/>
                              <a:cs typeface="SimHei" charset="-122"/>
                            </a:rPr>
                          </m:ctrlPr>
                        </m:dPr>
                        <m:e>
                          <m:nary>
                            <m:naryPr>
                              <m:ctrlPr>
                                <a:rPr lang="en-US" altLang="zh-CN" sz="2800" i="1">
                                  <a:latin typeface="Cambria Math" panose="02040503050406030204" pitchFamily="18" charset="0"/>
                                  <a:ea typeface="SimHei" charset="-122"/>
                                  <a:cs typeface="SimHei" charset="-122"/>
                                </a:rPr>
                              </m:ctrlPr>
                            </m:naryPr>
                            <m:sub>
                              <m:r>
                                <m:rPr>
                                  <m:brk m:alnAt="23"/>
                                </m:rPr>
                                <a:rPr lang="en-US" altLang="zh-CN" sz="2800" b="1" i="1">
                                  <a:latin typeface="Cambria Math" charset="0"/>
                                  <a:ea typeface="SimHei" charset="-122"/>
                                  <a:cs typeface="SimHei" charset="-122"/>
                                </a:rPr>
                                <m:t>𝑺</m:t>
                              </m:r>
                            </m:sub>
                            <m:sup/>
                            <m:e>
                              <m:r>
                                <a:rPr lang="en-US" altLang="zh-CN" sz="2800" i="1">
                                  <a:latin typeface="Cambria Math" charset="0"/>
                                  <a:ea typeface="SimHei" charset="-122"/>
                                  <a:cs typeface="SimHei" charset="-122"/>
                                </a:rPr>
                                <m:t>𝑑</m:t>
                              </m:r>
                              <m:r>
                                <a:rPr lang="en-US" altLang="zh-CN" sz="2800" i="1" smtClean="0">
                                  <a:latin typeface="Cambria Math" charset="0"/>
                                  <a:ea typeface="SimHei" charset="-122"/>
                                  <a:cs typeface="SimHei" charset="-122"/>
                                </a:rPr>
                                <m:t>𝑆</m:t>
                              </m:r>
                            </m:e>
                          </m:nary>
                        </m:e>
                      </m:d>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dirty="0">
                  <a:latin typeface="SimHei" charset="-122"/>
                  <a:ea typeface="SimHei" charset="-122"/>
                  <a:cs typeface="SimHei"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3642469" y="3971975"/>
                <a:ext cx="2929135" cy="1019766"/>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6595611" y="4244439"/>
                <a:ext cx="162961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r>
                        <a:rPr lang="en-US" altLang="zh-CN" sz="2800" b="0" i="1" smtClean="0">
                          <a:latin typeface="Cambria Math" charset="0"/>
                          <a:ea typeface="SimHei" charset="-122"/>
                          <a:cs typeface="SimHei" charset="-122"/>
                        </a:rPr>
                        <m:t>𝐼𝑆</m:t>
                      </m:r>
                      <m:acc>
                        <m:accPr>
                          <m:chr m:val="⃗"/>
                          <m:ctrlPr>
                            <a:rPr lang="en-US" altLang="zh-CN" sz="2800" i="1">
                              <a:latin typeface="Cambria Math" panose="02040503050406030204" pitchFamily="18" charset="0"/>
                              <a:ea typeface="SimHei" charset="-122"/>
                              <a:cs typeface="SimHei" charset="-122"/>
                            </a:rPr>
                          </m:ctrlPr>
                        </m:accPr>
                        <m:e>
                          <m:r>
                            <a:rPr lang="en-US" altLang="zh-CN" sz="2800" b="1" i="1">
                              <a:latin typeface="Cambria Math" charset="0"/>
                              <a:ea typeface="SimHei" charset="-122"/>
                              <a:cs typeface="SimHei" charset="-122"/>
                            </a:rPr>
                            <m:t>𝒏</m:t>
                          </m:r>
                        </m:e>
                      </m:acc>
                      <m:r>
                        <a:rPr lang="en-US" altLang="zh-CN" sz="2800" b="0" i="1" smtClean="0">
                          <a:latin typeface="Cambria Math" charset="0"/>
                          <a:ea typeface="SimHei" charset="-122"/>
                          <a:cs typeface="SimHei" charset="-122"/>
                        </a:rPr>
                        <m:t>×</m:t>
                      </m:r>
                      <m:acc>
                        <m:accPr>
                          <m:chr m:val="⃗"/>
                          <m:ctrlPr>
                            <a:rPr lang="en-US" altLang="zh-CN" sz="2800" b="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dirty="0">
                  <a:latin typeface="SimHei" charset="-122"/>
                  <a:ea typeface="SimHei" charset="-122"/>
                  <a:cs typeface="SimHei" charset="-122"/>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6595611" y="4244439"/>
                <a:ext cx="1629613" cy="483146"/>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400179" y="5010756"/>
                <a:ext cx="1953355"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𝑴</m:t>
                          </m:r>
                        </m:e>
                      </m:acc>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𝒑</m:t>
                              </m:r>
                            </m:e>
                          </m:acc>
                        </m:e>
                        <m:sub>
                          <m:r>
                            <a:rPr lang="en-US" altLang="zh-CN" sz="2800" b="0" i="1" smtClean="0">
                              <a:latin typeface="Cambria Math" charset="0"/>
                              <a:ea typeface="SimHei" charset="-122"/>
                              <a:cs typeface="SimHei" charset="-122"/>
                            </a:rPr>
                            <m:t>𝑚</m:t>
                          </m:r>
                        </m:sub>
                      </m:sSub>
                      <m:r>
                        <a:rPr lang="en-US" altLang="zh-CN" sz="2800" i="1" smtClean="0">
                          <a:latin typeface="Cambria Math" charset="0"/>
                          <a:ea typeface="SimHei" charset="-122"/>
                          <a:cs typeface="SimHei" charset="-122"/>
                        </a:rPr>
                        <m:t>×</m:t>
                      </m:r>
                      <m:acc>
                        <m:accPr>
                          <m:chr m:val="⃗"/>
                          <m:ctrlPr>
                            <a:rPr lang="zh-CN" altLang="en-US" sz="2800" i="1">
                              <a:latin typeface="Cambria Math" panose="02040503050406030204" pitchFamily="18" charset="0"/>
                              <a:ea typeface="SimHei" charset="-122"/>
                              <a:cs typeface="SimHei" charset="-122"/>
                            </a:rPr>
                          </m:ctrlPr>
                        </m:accPr>
                        <m:e>
                          <m:r>
                            <a:rPr lang="en-US" altLang="zh-CN" sz="28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400179" y="5010756"/>
                <a:ext cx="1953355" cy="48314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746956" y="4944553"/>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746956" y="4944553"/>
                <a:ext cx="549830" cy="615553"/>
              </a:xfrm>
              <a:prstGeom prst="rect">
                <a:avLst/>
              </a:prstGeom>
              <a:blipFill rotWithShape="0">
                <a:blip r:embed="rId9"/>
                <a:stretch>
                  <a:fillRect/>
                </a:stretch>
              </a:blipFill>
            </p:spPr>
            <p:txBody>
              <a:bodyPr/>
              <a:lstStyle/>
              <a:p>
                <a:r>
                  <a:rPr lang="zh-CN" altLang="en-US">
                    <a:noFill/>
                  </a:rPr>
                  <a:t> </a:t>
                </a:r>
              </a:p>
            </p:txBody>
          </p:sp>
        </mc:Fallback>
      </mc:AlternateContent>
      <p:sp>
        <p:nvSpPr>
          <p:cNvPr id="44" name="文本框 43"/>
          <p:cNvSpPr txBox="1"/>
          <p:nvPr/>
        </p:nvSpPr>
        <p:spPr>
          <a:xfrm>
            <a:off x="483439" y="5493902"/>
            <a:ext cx="7188186" cy="1077218"/>
          </a:xfrm>
          <a:prstGeom prst="rect">
            <a:avLst/>
          </a:prstGeom>
          <a:noFill/>
        </p:spPr>
        <p:txBody>
          <a:bodyPr wrap="none" rtlCol="0">
            <a:spAutoFit/>
          </a:bodyPr>
          <a:lstStyle/>
          <a:p>
            <a:r>
              <a:rPr lang="zh-CN" altLang="en-US" sz="3200" b="1" dirty="0">
                <a:latin typeface="SimHei" charset="-122"/>
                <a:ea typeface="SimHei" charset="-122"/>
                <a:cs typeface="SimHei" charset="-122"/>
              </a:rPr>
              <a:t>对任意形状的平面线圈，合外力为零，</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合外力矩一般不为零。</a:t>
            </a:r>
          </a:p>
        </p:txBody>
      </p:sp>
      <mc:AlternateContent xmlns:mc="http://schemas.openxmlformats.org/markup-compatibility/2006" xmlns:a14="http://schemas.microsoft.com/office/drawing/2010/main">
        <mc:Choice Requires="a14">
          <p:sp>
            <p:nvSpPr>
              <p:cNvPr id="10" name="文本框 9"/>
              <p:cNvSpPr txBox="1"/>
              <p:nvPr/>
            </p:nvSpPr>
            <p:spPr>
              <a:xfrm>
                <a:off x="10685261" y="2419644"/>
                <a:ext cx="219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𝑰</m:t>
                      </m:r>
                    </m:oMath>
                  </m:oMathPara>
                </a14:m>
                <a:endParaRPr lang="zh-CN" altLang="en-US" sz="2400" b="1"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685261" y="2419644"/>
                <a:ext cx="219611" cy="369332"/>
              </a:xfrm>
              <a:prstGeom prst="rect">
                <a:avLst/>
              </a:prstGeom>
              <a:blipFill>
                <a:blip r:embed="rId10"/>
                <a:stretch>
                  <a:fillRect l="-30556" r="-27778"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9122228" y="1553757"/>
                <a:ext cx="2596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𝑺</m:t>
                      </m:r>
                    </m:oMath>
                  </m:oMathPara>
                </a14:m>
                <a:endParaRPr lang="zh-CN" altLang="en-US" sz="2400" b="1" dirty="0">
                  <a:solidFill>
                    <a:schemeClr val="tx1"/>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9122228" y="1553757"/>
                <a:ext cx="259686" cy="369332"/>
              </a:xfrm>
              <a:prstGeom prst="rect">
                <a:avLst/>
              </a:prstGeom>
              <a:blipFill rotWithShape="0">
                <a:blip r:embed="rId11"/>
                <a:stretch>
                  <a:fillRect l="-23256" r="-23256"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9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6"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circle(in)">
                                      <p:cBhvr>
                                        <p:cTn id="26" dur="20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ircle(in)">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circle(in)">
                                      <p:cBhvr>
                                        <p:cTn id="41" dur="2000"/>
                                        <p:tgtEl>
                                          <p:spTgt spid="13"/>
                                        </p:tgtEl>
                                      </p:cBhvr>
                                    </p:animEffect>
                                  </p:childTnLst>
                                </p:cTn>
                              </p:par>
                              <p:par>
                                <p:cTn id="42" presetID="6"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in)">
                                      <p:cBhvr>
                                        <p:cTn id="44" dur="2000"/>
                                        <p:tgtEl>
                                          <p:spTgt spid="15"/>
                                        </p:tgtEl>
                                      </p:cBhvr>
                                    </p:animEffect>
                                  </p:childTnLst>
                                </p:cTn>
                              </p:par>
                              <p:par>
                                <p:cTn id="45" presetID="6"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ircle(in)">
                                      <p:cBhvr>
                                        <p:cTn id="47" dur="2000"/>
                                        <p:tgtEl>
                                          <p:spTgt spid="18"/>
                                        </p:tgtEl>
                                      </p:cBhvr>
                                    </p:animEffect>
                                  </p:childTnLst>
                                </p:cTn>
                              </p:par>
                              <p:par>
                                <p:cTn id="48" presetID="6" presetClass="entr" presetSubtype="16"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circle(in)">
                                      <p:cBhvr>
                                        <p:cTn id="50" dur="2000"/>
                                        <p:tgtEl>
                                          <p:spTgt spid="22"/>
                                        </p:tgtEl>
                                      </p:cBhvr>
                                    </p:animEffect>
                                  </p:childTnLst>
                                </p:cTn>
                              </p:par>
                              <p:par>
                                <p:cTn id="51" presetID="6" presetClass="entr" presetSubtype="16"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circle(in)">
                                      <p:cBhvr>
                                        <p:cTn id="53" dur="2000"/>
                                        <p:tgtEl>
                                          <p:spTgt spid="26"/>
                                        </p:tgtEl>
                                      </p:cBhvr>
                                    </p:animEffect>
                                  </p:childTnLst>
                                </p:cTn>
                              </p:par>
                              <p:par>
                                <p:cTn id="54" presetID="6" presetClass="entr" presetSubtype="16"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circle(in)">
                                      <p:cBhvr>
                                        <p:cTn id="56" dur="2000"/>
                                        <p:tgtEl>
                                          <p:spTgt spid="27"/>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circle(in)">
                                      <p:cBhvr>
                                        <p:cTn id="59" dur="2000"/>
                                        <p:tgtEl>
                                          <p:spTgt spid="29"/>
                                        </p:tgtEl>
                                      </p:cBhvr>
                                    </p:animEffect>
                                  </p:childTnLst>
                                </p:cTn>
                              </p:par>
                              <p:par>
                                <p:cTn id="60" presetID="6" presetClass="entr" presetSubtype="16"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circle(in)">
                                      <p:cBhvr>
                                        <p:cTn id="62" dur="2000"/>
                                        <p:tgtEl>
                                          <p:spTgt spid="31"/>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circle(in)">
                                      <p:cBhvr>
                                        <p:cTn id="65" dur="2000"/>
                                        <p:tgtEl>
                                          <p:spTgt spid="32"/>
                                        </p:tgtEl>
                                      </p:cBhvr>
                                    </p:animEffect>
                                  </p:childTnLst>
                                </p:cTn>
                              </p:par>
                              <p:par>
                                <p:cTn id="66" presetID="6" presetClass="entr" presetSubtype="16"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circle(in)">
                                      <p:cBhvr>
                                        <p:cTn id="68" dur="2000"/>
                                        <p:tgtEl>
                                          <p:spTgt spid="33"/>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circle(in)">
                                      <p:cBhvr>
                                        <p:cTn id="71" dur="2000"/>
                                        <p:tgtEl>
                                          <p:spTgt spid="34"/>
                                        </p:tgtEl>
                                      </p:cBhvr>
                                    </p:animEffect>
                                  </p:childTnLst>
                                </p:cTn>
                              </p:par>
                              <p:par>
                                <p:cTn id="72" presetID="6" presetClass="entr" presetSubtype="16"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circle(in)">
                                      <p:cBhvr>
                                        <p:cTn id="74" dur="2000"/>
                                        <p:tgtEl>
                                          <p:spTgt spid="35"/>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circle(in)">
                                      <p:cBhvr>
                                        <p:cTn id="77" dur="2000"/>
                                        <p:tgtEl>
                                          <p:spTgt spid="36"/>
                                        </p:tgtEl>
                                      </p:cBhvr>
                                    </p:animEffect>
                                  </p:childTnLst>
                                </p:cTn>
                              </p:par>
                              <p:par>
                                <p:cTn id="78" presetID="6" presetClass="entr" presetSubtype="16"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circle(in)">
                                      <p:cBhvr>
                                        <p:cTn id="80" dur="2000"/>
                                        <p:tgtEl>
                                          <p:spTgt spid="37"/>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circle(in)">
                                      <p:cBhvr>
                                        <p:cTn id="83" dur="20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wipe(left)">
                                      <p:cBhvr>
                                        <p:cTn id="1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animBg="1"/>
      <p:bldP spid="5" grpId="0"/>
      <p:bldP spid="6" grpId="0"/>
      <p:bldP spid="8" grpId="0"/>
      <p:bldP spid="9" grpId="0"/>
      <p:bldP spid="12" grpId="0" animBg="1"/>
      <p:bldP spid="29" grpId="0" animBg="1"/>
      <p:bldP spid="32" grpId="0" animBg="1"/>
      <p:bldP spid="34" grpId="0" animBg="1"/>
      <p:bldP spid="36" grpId="0" animBg="1"/>
      <p:bldP spid="38" grpId="0"/>
      <p:bldP spid="39" grpId="0"/>
      <p:bldP spid="40" grpId="0"/>
      <p:bldP spid="41" grpId="0"/>
      <p:bldP spid="42" grpId="0"/>
      <p:bldP spid="43" grpId="0"/>
      <p:bldP spid="44" grpId="0"/>
      <p:bldP spid="10"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21706" y="349446"/>
                <a:ext cx="6907660" cy="1137106"/>
              </a:xfrm>
              <a:prstGeom prst="rect">
                <a:avLst/>
              </a:prstGeom>
              <a:noFill/>
            </p:spPr>
            <p:txBody>
              <a:bodyPr wrap="none" rtlCol="0">
                <a:spAutoFit/>
              </a:bodyPr>
              <a:lstStyle/>
              <a:p>
                <a:r>
                  <a:rPr lang="zh-CN" altLang="en-US" sz="3200" b="1" dirty="0">
                    <a:latin typeface="SimHei" charset="-122"/>
                    <a:ea typeface="SimHei" charset="-122"/>
                    <a:cs typeface="SimHei" charset="-122"/>
                  </a:rPr>
                  <a:t>带电粒子运动速度</a:t>
                </a:r>
                <a14:m>
                  <m:oMath xmlns:m="http://schemas.openxmlformats.org/officeDocument/2006/math">
                    <m:acc>
                      <m:accPr>
                        <m:chr m:val="⃗"/>
                        <m:ctrlPr>
                          <a:rPr lang="zh-CN" altLang="en-US" sz="3200" b="1"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𝒗</m:t>
                        </m:r>
                      </m:e>
                    </m:acc>
                  </m:oMath>
                </a14:m>
                <a:r>
                  <a:rPr lang="zh-CN" altLang="en-US" sz="3200" b="1" dirty="0">
                    <a:latin typeface="SimHei" charset="-122"/>
                    <a:ea typeface="SimHei" charset="-122"/>
                    <a:cs typeface="SimHei" charset="-122"/>
                  </a:rPr>
                  <a:t>与磁场</a:t>
                </a:r>
                <a14:m>
                  <m:oMath xmlns:m="http://schemas.openxmlformats.org/officeDocument/2006/math">
                    <m:acc>
                      <m:accPr>
                        <m:chr m:val="⃗"/>
                        <m:ctrlPr>
                          <a:rPr lang="zh-CN" altLang="en-US" sz="3200" b="1" i="1">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𝑩</m:t>
                        </m:r>
                      </m:e>
                    </m:acc>
                  </m:oMath>
                </a14:m>
                <a:r>
                  <a:rPr lang="zh-CN" altLang="en-US" sz="3200" b="1" dirty="0">
                    <a:latin typeface="SimHei" charset="-122"/>
                    <a:ea typeface="SimHei" charset="-122"/>
                    <a:cs typeface="SimHei" charset="-122"/>
                  </a:rPr>
                  <a:t>不垂直，</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粒子将绕磁感应线做螺旋运动。</a:t>
                </a:r>
              </a:p>
            </p:txBody>
          </p:sp>
        </mc:Choice>
        <mc:Fallback xmlns="">
          <p:sp>
            <p:nvSpPr>
              <p:cNvPr id="2" name="文本框 1"/>
              <p:cNvSpPr txBox="1">
                <a:spLocks noRot="1" noChangeAspect="1" noMove="1" noResize="1" noEditPoints="1" noAdjustHandles="1" noChangeArrowheads="1" noChangeShapeType="1" noTextEdit="1"/>
              </p:cNvSpPr>
              <p:nvPr/>
            </p:nvSpPr>
            <p:spPr>
              <a:xfrm>
                <a:off x="421706" y="349446"/>
                <a:ext cx="6907660" cy="1137106"/>
              </a:xfrm>
              <a:prstGeom prst="rect">
                <a:avLst/>
              </a:prstGeom>
              <a:blipFill rotWithShape="0">
                <a:blip r:embed="rId3"/>
                <a:stretch>
                  <a:fillRect l="-2207" t="-3743" r="-1236" b="-16043"/>
                </a:stretch>
              </a:blipFill>
            </p:spPr>
            <p:txBody>
              <a:bodyPr/>
              <a:lstStyle/>
              <a:p>
                <a:r>
                  <a:rPr lang="zh-CN" altLang="en-US">
                    <a:noFill/>
                  </a:rPr>
                  <a:t> </a:t>
                </a:r>
              </a:p>
            </p:txBody>
          </p:sp>
        </mc:Fallback>
      </mc:AlternateContent>
      <p:cxnSp>
        <p:nvCxnSpPr>
          <p:cNvPr id="4" name="直接箭头连接符 3"/>
          <p:cNvCxnSpPr/>
          <p:nvPr/>
        </p:nvCxnSpPr>
        <p:spPr>
          <a:xfrm>
            <a:off x="7793502" y="895635"/>
            <a:ext cx="3319975"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7793502" y="1498201"/>
            <a:ext cx="3319975"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7793502" y="2086699"/>
            <a:ext cx="3319975"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793502" y="2689265"/>
            <a:ext cx="3319975"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10959588" y="1592440"/>
                <a:ext cx="376705"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𝑩</m:t>
                          </m:r>
                        </m:e>
                      </m:acc>
                    </m:oMath>
                  </m:oMathPara>
                </a14:m>
                <a:endParaRPr lang="zh-CN" altLang="en-US" dirty="0">
                  <a:solidFill>
                    <a:srgbClr val="0000FF"/>
                  </a:solidFill>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959588" y="1592440"/>
                <a:ext cx="376705" cy="414088"/>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流程图: 或者 8"/>
          <p:cNvSpPr/>
          <p:nvPr/>
        </p:nvSpPr>
        <p:spPr>
          <a:xfrm>
            <a:off x="9047919" y="1180765"/>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0" name="直接箭头连接符 9"/>
          <p:cNvCxnSpPr/>
          <p:nvPr/>
        </p:nvCxnSpPr>
        <p:spPr>
          <a:xfrm>
            <a:off x="9235783" y="1354836"/>
            <a:ext cx="794481" cy="643937"/>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0030264" y="1646521"/>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030264" y="1646521"/>
                <a:ext cx="394339" cy="430887"/>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4" name="直接箭头连接符 13"/>
          <p:cNvCxnSpPr/>
          <p:nvPr/>
        </p:nvCxnSpPr>
        <p:spPr>
          <a:xfrm flipV="1">
            <a:off x="9268058" y="1362878"/>
            <a:ext cx="795600"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259022" y="1362878"/>
            <a:ext cx="0" cy="64440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p:cNvSpPr txBox="1"/>
              <p:nvPr/>
            </p:nvSpPr>
            <p:spPr>
              <a:xfrm>
                <a:off x="10090316" y="1063882"/>
                <a:ext cx="455189" cy="377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ea typeface="SimHei" charset="-122"/>
                              <a:cs typeface="SimHei" charset="-122"/>
                            </a:rPr>
                          </m:ctrlPr>
                        </m:sSubPr>
                        <m:e>
                          <m:r>
                            <a:rPr lang="en-US" altLang="zh-CN" sz="2400" b="1" i="1" smtClean="0">
                              <a:solidFill>
                                <a:schemeClr val="tx1"/>
                              </a:solidFill>
                              <a:latin typeface="Cambria Math" charset="0"/>
                              <a:ea typeface="SimHei" charset="-122"/>
                              <a:cs typeface="SimHei" charset="-122"/>
                            </a:rPr>
                            <m:t>𝒗</m:t>
                          </m:r>
                        </m:e>
                        <m:sub>
                          <m:r>
                            <a:rPr lang="en-US" altLang="zh-CN" sz="2400" b="1" i="1" smtClean="0">
                              <a:solidFill>
                                <a:schemeClr val="tx1"/>
                              </a:solidFill>
                              <a:latin typeface="Cambria Math" charset="0"/>
                              <a:ea typeface="SimHei" charset="-122"/>
                              <a:cs typeface="SimHei" charset="-122"/>
                            </a:rPr>
                            <m:t>∥</m:t>
                          </m:r>
                        </m:sub>
                      </m:sSub>
                    </m:oMath>
                  </m:oMathPara>
                </a14:m>
                <a:endParaRPr lang="zh-CN" altLang="en-US" sz="1600" b="1" dirty="0">
                  <a:solidFill>
                    <a:schemeClr val="tx1"/>
                  </a:solidFill>
                  <a:latin typeface="SimHei" charset="-122"/>
                  <a:ea typeface="SimHei" charset="-122"/>
                  <a:cs typeface="SimHei"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090316" y="1063882"/>
                <a:ext cx="455189" cy="377283"/>
              </a:xfrm>
              <a:prstGeom prst="rect">
                <a:avLst/>
              </a:prstGeom>
              <a:blipFill rotWithShape="0">
                <a:blip r:embed="rId6"/>
                <a:stretch>
                  <a:fillRect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296330" y="1679266"/>
                <a:ext cx="5000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ea typeface="SimHei" charset="-122"/>
                              <a:cs typeface="SimHei" charset="-122"/>
                            </a:rPr>
                          </m:ctrlPr>
                        </m:sSubPr>
                        <m:e>
                          <m:r>
                            <a:rPr lang="en-US" altLang="zh-CN" sz="2400" b="1" i="1" smtClean="0">
                              <a:solidFill>
                                <a:schemeClr val="tx1"/>
                              </a:solidFill>
                              <a:latin typeface="Cambria Math" charset="0"/>
                              <a:ea typeface="SimHei" charset="-122"/>
                              <a:cs typeface="SimHei" charset="-122"/>
                            </a:rPr>
                            <m:t>𝒗</m:t>
                          </m:r>
                        </m:e>
                        <m:sub>
                          <m:r>
                            <a:rPr lang="en-US" altLang="zh-CN" sz="2400" b="1" i="1" smtClean="0">
                              <a:solidFill>
                                <a:schemeClr val="tx1"/>
                              </a:solidFill>
                              <a:latin typeface="Cambria Math" charset="0"/>
                              <a:ea typeface="SimHei" charset="-122"/>
                              <a:cs typeface="SimHei" charset="-122"/>
                            </a:rPr>
                            <m:t>⊥</m:t>
                          </m:r>
                        </m:sub>
                      </m:sSub>
                    </m:oMath>
                  </m:oMathPara>
                </a14:m>
                <a:endParaRPr lang="zh-CN" altLang="en-US" sz="1600" b="1" dirty="0">
                  <a:solidFill>
                    <a:schemeClr val="tx1"/>
                  </a:solidFill>
                  <a:latin typeface="SimHei" charset="-122"/>
                  <a:ea typeface="SimHei" charset="-122"/>
                  <a:cs typeface="SimHei"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296330" y="1679266"/>
                <a:ext cx="500072" cy="369332"/>
              </a:xfrm>
              <a:prstGeom prst="rect">
                <a:avLst/>
              </a:prstGeom>
              <a:blipFill rotWithShape="0">
                <a:blip r:embed="rId7"/>
                <a:stretch>
                  <a:fillRect b="-16393"/>
                </a:stretch>
              </a:blipFill>
            </p:spPr>
            <p:txBody>
              <a:bodyPr/>
              <a:lstStyle/>
              <a:p>
                <a:r>
                  <a:rPr lang="zh-CN" altLang="en-US">
                    <a:noFill/>
                  </a:rPr>
                  <a:t> </a:t>
                </a:r>
              </a:p>
            </p:txBody>
          </p:sp>
        </mc:Fallback>
      </mc:AlternateContent>
      <p:cxnSp>
        <p:nvCxnSpPr>
          <p:cNvPr id="22" name="直接箭头连接符 21"/>
          <p:cNvCxnSpPr>
            <a:stCxn id="9" idx="5"/>
          </p:cNvCxnSpPr>
          <p:nvPr/>
        </p:nvCxnSpPr>
        <p:spPr>
          <a:xfrm flipH="1">
            <a:off x="8683686" y="1364657"/>
            <a:ext cx="548601" cy="634116"/>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8465794" y="1268522"/>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SimHei" charset="-122"/>
                              <a:cs typeface="SimHei" charset="-122"/>
                            </a:rPr>
                          </m:ctrlPr>
                        </m:sSubPr>
                        <m:e>
                          <m:acc>
                            <m:accPr>
                              <m:chr m:val="⃗"/>
                              <m:ctrlPr>
                                <a:rPr lang="en-US" altLang="zh-CN" sz="2400" i="1" smtClean="0">
                                  <a:solidFill>
                                    <a:srgbClr val="FF0000"/>
                                  </a:solidFill>
                                  <a:latin typeface="Cambria Math" panose="02040503050406030204" pitchFamily="18" charset="0"/>
                                  <a:ea typeface="SimHei" charset="-122"/>
                                  <a:cs typeface="SimHei" charset="-122"/>
                                </a:rPr>
                              </m:ctrlPr>
                            </m:accPr>
                            <m:e>
                              <m:r>
                                <a:rPr lang="en-US" altLang="zh-CN" sz="2400" b="1" i="1" smtClean="0">
                                  <a:solidFill>
                                    <a:srgbClr val="FF0000"/>
                                  </a:solidFill>
                                  <a:latin typeface="Cambria Math" charset="0"/>
                                  <a:ea typeface="SimHei" charset="-122"/>
                                  <a:cs typeface="SimHei" charset="-122"/>
                                </a:rPr>
                                <m:t>𝑭</m:t>
                              </m:r>
                            </m:e>
                          </m:acc>
                        </m:e>
                        <m:sub>
                          <m:r>
                            <a:rPr lang="en-US" altLang="zh-CN" sz="2400" b="0" i="1" smtClean="0">
                              <a:solidFill>
                                <a:srgbClr val="FF0000"/>
                              </a:solidFill>
                              <a:latin typeface="Cambria Math" charset="0"/>
                              <a:ea typeface="SimHei" charset="-122"/>
                              <a:cs typeface="SimHei" charset="-122"/>
                            </a:rPr>
                            <m:t>𝑚</m:t>
                          </m:r>
                        </m:sub>
                      </m:sSub>
                    </m:oMath>
                  </m:oMathPara>
                </a14:m>
                <a:endParaRPr lang="zh-CN" altLang="en-US" dirty="0">
                  <a:solidFill>
                    <a:srgbClr val="FF0000"/>
                  </a:solidFill>
                  <a:latin typeface="SimHei" charset="-122"/>
                  <a:ea typeface="SimHei" charset="-122"/>
                  <a:cs typeface="Sim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8465794" y="1268522"/>
                <a:ext cx="556819" cy="414088"/>
              </a:xfrm>
              <a:prstGeom prst="rect">
                <a:avLst/>
              </a:prstGeom>
              <a:blipFill rotWithShape="0">
                <a:blip r:embed="rId8"/>
                <a:stretch>
                  <a:fillRect/>
                </a:stretch>
              </a:blipFill>
            </p:spPr>
            <p:txBody>
              <a:bodyPr/>
              <a:lstStyle/>
              <a:p>
                <a:r>
                  <a:rPr lang="zh-CN" altLang="en-US">
                    <a:noFill/>
                  </a:rPr>
                  <a:t> </a:t>
                </a:r>
              </a:p>
            </p:txBody>
          </p:sp>
        </mc:Fallback>
      </mc:AlternateContent>
      <p:sp>
        <p:nvSpPr>
          <p:cNvPr id="26" name="椭圆 25"/>
          <p:cNvSpPr/>
          <p:nvPr/>
        </p:nvSpPr>
        <p:spPr>
          <a:xfrm>
            <a:off x="8453087" y="736804"/>
            <a:ext cx="759103" cy="2048597"/>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28" name="直接箭头连接符 27"/>
          <p:cNvCxnSpPr/>
          <p:nvPr/>
        </p:nvCxnSpPr>
        <p:spPr>
          <a:xfrm flipH="1" flipV="1">
            <a:off x="8451726" y="1620480"/>
            <a:ext cx="0" cy="27360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1111347" y="1470561"/>
                <a:ext cx="2378920" cy="8782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𝑞</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𝑣</m:t>
                          </m:r>
                        </m:e>
                        <m:sub>
                          <m:r>
                            <a:rPr lang="en-US" altLang="zh-CN" sz="2800" b="0" i="1" smtClean="0">
                              <a:latin typeface="Cambria Math" charset="0"/>
                              <a:ea typeface="SimHei" charset="-122"/>
                              <a:cs typeface="SimHei" charset="-122"/>
                            </a:rPr>
                            <m:t>⊥</m:t>
                          </m:r>
                        </m:sub>
                      </m:sSub>
                      <m:r>
                        <a:rPr lang="en-US" altLang="zh-CN" sz="2800" b="0" i="1" smtClean="0">
                          <a:latin typeface="Cambria Math" charset="0"/>
                          <a:ea typeface="SimHei" charset="-122"/>
                          <a:cs typeface="SimHei" charset="-122"/>
                        </a:rPr>
                        <m:t>𝐵</m:t>
                      </m:r>
                      <m:r>
                        <a:rPr lang="en-US" altLang="zh-CN" sz="2800" b="0" i="1" smtClean="0">
                          <a:latin typeface="Cambria Math" charset="0"/>
                          <a:ea typeface="SimHei" charset="-122"/>
                          <a:cs typeface="SimHei" charset="-122"/>
                        </a:rPr>
                        <m:t>=</m:t>
                      </m:r>
                      <m:sSub>
                        <m:sSubPr>
                          <m:ctrlPr>
                            <a:rPr lang="en-US" altLang="zh-CN" sz="2800" b="0" i="1" smtClean="0">
                              <a:latin typeface="Cambria Math" panose="02040503050406030204" pitchFamily="18" charset="0"/>
                              <a:ea typeface="SimHei" charset="-122"/>
                              <a:cs typeface="SimHei" charset="-122"/>
                            </a:rPr>
                          </m:ctrlPr>
                        </m:sSubPr>
                        <m:e>
                          <m:r>
                            <a:rPr lang="en-US" altLang="zh-CN" sz="2800" b="0" i="1" smtClean="0">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f>
                        <m:fPr>
                          <m:ctrlPr>
                            <a:rPr lang="en-US" altLang="zh-CN" sz="2800" b="0" i="1" smtClean="0">
                              <a:latin typeface="Cambria Math" panose="02040503050406030204" pitchFamily="18" charset="0"/>
                              <a:ea typeface="SimHei" charset="-122"/>
                              <a:cs typeface="SimHei" charset="-122"/>
                            </a:rPr>
                          </m:ctrlPr>
                        </m:fPr>
                        <m:num>
                          <m:sSubSup>
                            <m:sSubSupPr>
                              <m:ctrlPr>
                                <a:rPr lang="en-US" altLang="zh-CN" sz="2800" b="0" i="1" smtClean="0">
                                  <a:latin typeface="Cambria Math" panose="02040503050406030204" pitchFamily="18" charset="0"/>
                                  <a:ea typeface="SimHei" charset="-122"/>
                                  <a:cs typeface="SimHei" charset="-122"/>
                                </a:rPr>
                              </m:ctrlPr>
                            </m:sSubSupPr>
                            <m:e>
                              <m:r>
                                <a:rPr lang="en-US" altLang="zh-CN" sz="2800" b="0" i="1" smtClean="0">
                                  <a:latin typeface="Cambria Math" charset="0"/>
                                  <a:ea typeface="SimHei" charset="-122"/>
                                  <a:cs typeface="SimHei" charset="-122"/>
                                </a:rPr>
                                <m:t>𝑣</m:t>
                              </m:r>
                            </m:e>
                            <m:sub>
                              <m:r>
                                <a:rPr lang="en-US" altLang="zh-CN" sz="2800" b="0" i="1" smtClean="0">
                                  <a:latin typeface="Cambria Math" charset="0"/>
                                  <a:ea typeface="SimHei" charset="-122"/>
                                  <a:cs typeface="SimHei" charset="-122"/>
                                </a:rPr>
                                <m:t>⊥</m:t>
                              </m:r>
                            </m:sub>
                            <m:sup>
                              <m:r>
                                <a:rPr lang="en-US" altLang="zh-CN" sz="2800" b="0" i="1" smtClean="0">
                                  <a:latin typeface="Cambria Math" charset="0"/>
                                  <a:ea typeface="SimHei" charset="-122"/>
                                  <a:cs typeface="SimHei" charset="-122"/>
                                </a:rPr>
                                <m:t>2</m:t>
                              </m:r>
                            </m:sup>
                          </m:sSubSup>
                        </m:num>
                        <m:den>
                          <m:r>
                            <a:rPr lang="en-US" altLang="zh-CN" sz="2800" b="0" i="1" smtClean="0">
                              <a:latin typeface="Cambria Math" charset="0"/>
                              <a:ea typeface="SimHei" charset="-122"/>
                              <a:cs typeface="SimHei" charset="-122"/>
                            </a:rPr>
                            <m:t>𝑅</m:t>
                          </m:r>
                        </m:den>
                      </m:f>
                    </m:oMath>
                  </m:oMathPara>
                </a14:m>
                <a:endParaRPr lang="zh-CN" altLang="en-US" dirty="0">
                  <a:latin typeface="SimHei" charset="-122"/>
                  <a:ea typeface="SimHei" charset="-122"/>
                  <a:cs typeface="SimHei"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111347" y="1470561"/>
                <a:ext cx="2378920" cy="878254"/>
              </a:xfrm>
              <a:prstGeom prst="rect">
                <a:avLst/>
              </a:prstGeom>
              <a:blipFill rotWithShape="0">
                <a:blip r:embed="rId9"/>
                <a:stretch>
                  <a:fillRect/>
                </a:stretch>
              </a:blipFill>
            </p:spPr>
            <p:txBody>
              <a:bodyPr/>
              <a:lstStyle/>
              <a:p>
                <a:r>
                  <a:rPr lang="zh-CN" altLang="en-US">
                    <a:noFill/>
                  </a:rPr>
                  <a:t> </a:t>
                </a:r>
              </a:p>
            </p:txBody>
          </p:sp>
        </mc:Fallback>
      </mc:AlternateContent>
      <p:sp>
        <p:nvSpPr>
          <p:cNvPr id="31" name="右箭头 30"/>
          <p:cNvSpPr/>
          <p:nvPr/>
        </p:nvSpPr>
        <p:spPr>
          <a:xfrm>
            <a:off x="3640280" y="1772427"/>
            <a:ext cx="844061" cy="441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32" name="文本框 31"/>
              <p:cNvSpPr txBox="1"/>
              <p:nvPr/>
            </p:nvSpPr>
            <p:spPr>
              <a:xfrm>
                <a:off x="4735414" y="1600674"/>
                <a:ext cx="1728678" cy="811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𝑅</m:t>
                      </m:r>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dirty="0">
                  <a:latin typeface="SimHei" charset="-122"/>
                  <a:ea typeface="SimHei" charset="-122"/>
                  <a:cs typeface="SimHei"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4735414" y="1600674"/>
                <a:ext cx="1728678" cy="811119"/>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37" name="Group 13"/>
          <p:cNvGrpSpPr>
            <a:grpSpLocks/>
          </p:cNvGrpSpPr>
          <p:nvPr/>
        </p:nvGrpSpPr>
        <p:grpSpPr bwMode="auto">
          <a:xfrm>
            <a:off x="8274414" y="4283672"/>
            <a:ext cx="2782888" cy="1447800"/>
            <a:chOff x="384" y="3168"/>
            <a:chExt cx="1753" cy="912"/>
          </a:xfrm>
        </p:grpSpPr>
        <p:sp>
          <p:nvSpPr>
            <p:cNvPr id="38" name="Arc 14"/>
            <p:cNvSpPr>
              <a:spLocks/>
            </p:cNvSpPr>
            <p:nvPr/>
          </p:nvSpPr>
          <p:spPr bwMode="auto">
            <a:xfrm>
              <a:off x="969" y="3312"/>
              <a:ext cx="240" cy="576"/>
            </a:xfrm>
            <a:custGeom>
              <a:avLst/>
              <a:gdLst>
                <a:gd name="T0" fmla="*/ 0 w 21600"/>
                <a:gd name="T1" fmla="*/ 0 h 34151"/>
                <a:gd name="T2" fmla="*/ 0 w 21600"/>
                <a:gd name="T3" fmla="*/ 0 h 34151"/>
                <a:gd name="T4" fmla="*/ 0 w 21600"/>
                <a:gd name="T5" fmla="*/ 0 h 34151"/>
                <a:gd name="T6" fmla="*/ 0 60000 65536"/>
                <a:gd name="T7" fmla="*/ 0 60000 65536"/>
                <a:gd name="T8" fmla="*/ 0 60000 65536"/>
              </a:gdLst>
              <a:ahLst/>
              <a:cxnLst>
                <a:cxn ang="T6">
                  <a:pos x="T0" y="T1"/>
                </a:cxn>
                <a:cxn ang="T7">
                  <a:pos x="T2" y="T3"/>
                </a:cxn>
                <a:cxn ang="T8">
                  <a:pos x="T4" y="T5"/>
                </a:cxn>
              </a:cxnLst>
              <a:rect l="0" t="0" r="r" b="b"/>
              <a:pathLst>
                <a:path w="21600" h="34151" fill="none" extrusionOk="0">
                  <a:moveTo>
                    <a:pt x="0" y="0"/>
                  </a:moveTo>
                  <a:cubicBezTo>
                    <a:pt x="11929" y="0"/>
                    <a:pt x="21600" y="9670"/>
                    <a:pt x="21600" y="21600"/>
                  </a:cubicBezTo>
                  <a:cubicBezTo>
                    <a:pt x="21600" y="26100"/>
                    <a:pt x="20194" y="30488"/>
                    <a:pt x="17579" y="34151"/>
                  </a:cubicBezTo>
                </a:path>
                <a:path w="21600" h="34151" stroke="0" extrusionOk="0">
                  <a:moveTo>
                    <a:pt x="0" y="0"/>
                  </a:moveTo>
                  <a:cubicBezTo>
                    <a:pt x="11929" y="0"/>
                    <a:pt x="21600" y="9670"/>
                    <a:pt x="21600" y="21600"/>
                  </a:cubicBezTo>
                  <a:cubicBezTo>
                    <a:pt x="21600" y="26100"/>
                    <a:pt x="20194" y="30488"/>
                    <a:pt x="17579" y="34151"/>
                  </a:cubicBezTo>
                  <a:lnTo>
                    <a:pt x="0" y="21600"/>
                  </a:lnTo>
                  <a:lnTo>
                    <a:pt x="0" y="0"/>
                  </a:lnTo>
                  <a:close/>
                </a:path>
              </a:pathLst>
            </a:custGeom>
            <a:noFill/>
            <a:ln w="3810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39" name="Arc 15"/>
            <p:cNvSpPr>
              <a:spLocks/>
            </p:cNvSpPr>
            <p:nvPr/>
          </p:nvSpPr>
          <p:spPr bwMode="auto">
            <a:xfrm flipH="1">
              <a:off x="1065" y="3312"/>
              <a:ext cx="240" cy="576"/>
            </a:xfrm>
            <a:custGeom>
              <a:avLst/>
              <a:gdLst>
                <a:gd name="T0" fmla="*/ 0 w 21600"/>
                <a:gd name="T1" fmla="*/ 0 h 34151"/>
                <a:gd name="T2" fmla="*/ 0 w 21600"/>
                <a:gd name="T3" fmla="*/ 0 h 34151"/>
                <a:gd name="T4" fmla="*/ 0 w 21600"/>
                <a:gd name="T5" fmla="*/ 0 h 34151"/>
                <a:gd name="T6" fmla="*/ 0 60000 65536"/>
                <a:gd name="T7" fmla="*/ 0 60000 65536"/>
                <a:gd name="T8" fmla="*/ 0 60000 65536"/>
              </a:gdLst>
              <a:ahLst/>
              <a:cxnLst>
                <a:cxn ang="T6">
                  <a:pos x="T0" y="T1"/>
                </a:cxn>
                <a:cxn ang="T7">
                  <a:pos x="T2" y="T3"/>
                </a:cxn>
                <a:cxn ang="T8">
                  <a:pos x="T4" y="T5"/>
                </a:cxn>
              </a:cxnLst>
              <a:rect l="0" t="0" r="r" b="b"/>
              <a:pathLst>
                <a:path w="21600" h="34151" fill="none" extrusionOk="0">
                  <a:moveTo>
                    <a:pt x="0" y="0"/>
                  </a:moveTo>
                  <a:cubicBezTo>
                    <a:pt x="11929" y="0"/>
                    <a:pt x="21600" y="9670"/>
                    <a:pt x="21600" y="21600"/>
                  </a:cubicBezTo>
                  <a:cubicBezTo>
                    <a:pt x="21600" y="26100"/>
                    <a:pt x="20194" y="30488"/>
                    <a:pt x="17579" y="34151"/>
                  </a:cubicBezTo>
                </a:path>
                <a:path w="21600" h="34151" stroke="0" extrusionOk="0">
                  <a:moveTo>
                    <a:pt x="0" y="0"/>
                  </a:moveTo>
                  <a:cubicBezTo>
                    <a:pt x="11929" y="0"/>
                    <a:pt x="21600" y="9670"/>
                    <a:pt x="21600" y="21600"/>
                  </a:cubicBezTo>
                  <a:cubicBezTo>
                    <a:pt x="21600" y="26100"/>
                    <a:pt x="20194" y="30488"/>
                    <a:pt x="17579" y="34151"/>
                  </a:cubicBezTo>
                  <a:lnTo>
                    <a:pt x="0" y="21600"/>
                  </a:lnTo>
                  <a:lnTo>
                    <a:pt x="0" y="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40" name="Arc 16"/>
            <p:cNvSpPr>
              <a:spLocks/>
            </p:cNvSpPr>
            <p:nvPr/>
          </p:nvSpPr>
          <p:spPr bwMode="auto">
            <a:xfrm flipH="1">
              <a:off x="1449" y="3312"/>
              <a:ext cx="240" cy="576"/>
            </a:xfrm>
            <a:custGeom>
              <a:avLst/>
              <a:gdLst>
                <a:gd name="T0" fmla="*/ 0 w 21600"/>
                <a:gd name="T1" fmla="*/ 0 h 34151"/>
                <a:gd name="T2" fmla="*/ 0 w 21600"/>
                <a:gd name="T3" fmla="*/ 0 h 34151"/>
                <a:gd name="T4" fmla="*/ 0 w 21600"/>
                <a:gd name="T5" fmla="*/ 0 h 34151"/>
                <a:gd name="T6" fmla="*/ 0 60000 65536"/>
                <a:gd name="T7" fmla="*/ 0 60000 65536"/>
                <a:gd name="T8" fmla="*/ 0 60000 65536"/>
              </a:gdLst>
              <a:ahLst/>
              <a:cxnLst>
                <a:cxn ang="T6">
                  <a:pos x="T0" y="T1"/>
                </a:cxn>
                <a:cxn ang="T7">
                  <a:pos x="T2" y="T3"/>
                </a:cxn>
                <a:cxn ang="T8">
                  <a:pos x="T4" y="T5"/>
                </a:cxn>
              </a:cxnLst>
              <a:rect l="0" t="0" r="r" b="b"/>
              <a:pathLst>
                <a:path w="21600" h="34151" fill="none" extrusionOk="0">
                  <a:moveTo>
                    <a:pt x="0" y="0"/>
                  </a:moveTo>
                  <a:cubicBezTo>
                    <a:pt x="11929" y="0"/>
                    <a:pt x="21600" y="9670"/>
                    <a:pt x="21600" y="21600"/>
                  </a:cubicBezTo>
                  <a:cubicBezTo>
                    <a:pt x="21600" y="26100"/>
                    <a:pt x="20194" y="30488"/>
                    <a:pt x="17579" y="34151"/>
                  </a:cubicBezTo>
                </a:path>
                <a:path w="21600" h="34151" stroke="0" extrusionOk="0">
                  <a:moveTo>
                    <a:pt x="0" y="0"/>
                  </a:moveTo>
                  <a:cubicBezTo>
                    <a:pt x="11929" y="0"/>
                    <a:pt x="21600" y="9670"/>
                    <a:pt x="21600" y="21600"/>
                  </a:cubicBezTo>
                  <a:cubicBezTo>
                    <a:pt x="21600" y="26100"/>
                    <a:pt x="20194" y="30488"/>
                    <a:pt x="17579" y="34151"/>
                  </a:cubicBezTo>
                  <a:lnTo>
                    <a:pt x="0" y="21600"/>
                  </a:lnTo>
                  <a:lnTo>
                    <a:pt x="0" y="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41" name="Arc 17"/>
            <p:cNvSpPr>
              <a:spLocks/>
            </p:cNvSpPr>
            <p:nvPr/>
          </p:nvSpPr>
          <p:spPr bwMode="auto">
            <a:xfrm>
              <a:off x="1737" y="3312"/>
              <a:ext cx="240" cy="576"/>
            </a:xfrm>
            <a:custGeom>
              <a:avLst/>
              <a:gdLst>
                <a:gd name="T0" fmla="*/ 0 w 21600"/>
                <a:gd name="T1" fmla="*/ 0 h 34151"/>
                <a:gd name="T2" fmla="*/ 0 w 21600"/>
                <a:gd name="T3" fmla="*/ 0 h 34151"/>
                <a:gd name="T4" fmla="*/ 0 w 21600"/>
                <a:gd name="T5" fmla="*/ 0 h 34151"/>
                <a:gd name="T6" fmla="*/ 0 60000 65536"/>
                <a:gd name="T7" fmla="*/ 0 60000 65536"/>
                <a:gd name="T8" fmla="*/ 0 60000 65536"/>
              </a:gdLst>
              <a:ahLst/>
              <a:cxnLst>
                <a:cxn ang="T6">
                  <a:pos x="T0" y="T1"/>
                </a:cxn>
                <a:cxn ang="T7">
                  <a:pos x="T2" y="T3"/>
                </a:cxn>
                <a:cxn ang="T8">
                  <a:pos x="T4" y="T5"/>
                </a:cxn>
              </a:cxnLst>
              <a:rect l="0" t="0" r="r" b="b"/>
              <a:pathLst>
                <a:path w="21600" h="34151" fill="none" extrusionOk="0">
                  <a:moveTo>
                    <a:pt x="0" y="0"/>
                  </a:moveTo>
                  <a:cubicBezTo>
                    <a:pt x="11929" y="0"/>
                    <a:pt x="21600" y="9670"/>
                    <a:pt x="21600" y="21600"/>
                  </a:cubicBezTo>
                  <a:cubicBezTo>
                    <a:pt x="21600" y="26100"/>
                    <a:pt x="20194" y="30488"/>
                    <a:pt x="17579" y="34151"/>
                  </a:cubicBezTo>
                </a:path>
                <a:path w="21600" h="34151" stroke="0" extrusionOk="0">
                  <a:moveTo>
                    <a:pt x="0" y="0"/>
                  </a:moveTo>
                  <a:cubicBezTo>
                    <a:pt x="11929" y="0"/>
                    <a:pt x="21600" y="9670"/>
                    <a:pt x="21600" y="21600"/>
                  </a:cubicBezTo>
                  <a:cubicBezTo>
                    <a:pt x="21600" y="26100"/>
                    <a:pt x="20194" y="30488"/>
                    <a:pt x="17579" y="34151"/>
                  </a:cubicBezTo>
                  <a:lnTo>
                    <a:pt x="0" y="21600"/>
                  </a:lnTo>
                  <a:lnTo>
                    <a:pt x="0" y="0"/>
                  </a:lnTo>
                  <a:close/>
                </a:path>
              </a:pathLst>
            </a:custGeom>
            <a:noFill/>
            <a:ln w="38100">
              <a:solidFill>
                <a:srgbClr val="FF0000"/>
              </a:solidFill>
              <a:prstDash val="lgDash"/>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42" name="Arc 18"/>
            <p:cNvSpPr>
              <a:spLocks/>
            </p:cNvSpPr>
            <p:nvPr/>
          </p:nvSpPr>
          <p:spPr bwMode="auto">
            <a:xfrm flipH="1">
              <a:off x="601" y="3312"/>
              <a:ext cx="320"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43" name="Arc 19"/>
            <p:cNvSpPr>
              <a:spLocks/>
            </p:cNvSpPr>
            <p:nvPr/>
          </p:nvSpPr>
          <p:spPr bwMode="auto">
            <a:xfrm>
              <a:off x="1353" y="3312"/>
              <a:ext cx="240" cy="576"/>
            </a:xfrm>
            <a:custGeom>
              <a:avLst/>
              <a:gdLst>
                <a:gd name="T0" fmla="*/ 0 w 21600"/>
                <a:gd name="T1" fmla="*/ 0 h 34151"/>
                <a:gd name="T2" fmla="*/ 0 w 21600"/>
                <a:gd name="T3" fmla="*/ 0 h 34151"/>
                <a:gd name="T4" fmla="*/ 0 w 21600"/>
                <a:gd name="T5" fmla="*/ 0 h 34151"/>
                <a:gd name="T6" fmla="*/ 0 60000 65536"/>
                <a:gd name="T7" fmla="*/ 0 60000 65536"/>
                <a:gd name="T8" fmla="*/ 0 60000 65536"/>
              </a:gdLst>
              <a:ahLst/>
              <a:cxnLst>
                <a:cxn ang="T6">
                  <a:pos x="T0" y="T1"/>
                </a:cxn>
                <a:cxn ang="T7">
                  <a:pos x="T2" y="T3"/>
                </a:cxn>
                <a:cxn ang="T8">
                  <a:pos x="T4" y="T5"/>
                </a:cxn>
              </a:cxnLst>
              <a:rect l="0" t="0" r="r" b="b"/>
              <a:pathLst>
                <a:path w="21600" h="34151" fill="none" extrusionOk="0">
                  <a:moveTo>
                    <a:pt x="0" y="0"/>
                  </a:moveTo>
                  <a:cubicBezTo>
                    <a:pt x="11929" y="0"/>
                    <a:pt x="21600" y="9670"/>
                    <a:pt x="21600" y="21600"/>
                  </a:cubicBezTo>
                  <a:cubicBezTo>
                    <a:pt x="21600" y="26100"/>
                    <a:pt x="20194" y="30488"/>
                    <a:pt x="17579" y="34151"/>
                  </a:cubicBezTo>
                </a:path>
                <a:path w="21600" h="34151" stroke="0" extrusionOk="0">
                  <a:moveTo>
                    <a:pt x="0" y="0"/>
                  </a:moveTo>
                  <a:cubicBezTo>
                    <a:pt x="11929" y="0"/>
                    <a:pt x="21600" y="9670"/>
                    <a:pt x="21600" y="21600"/>
                  </a:cubicBezTo>
                  <a:cubicBezTo>
                    <a:pt x="21600" y="26100"/>
                    <a:pt x="20194" y="30488"/>
                    <a:pt x="17579" y="34151"/>
                  </a:cubicBezTo>
                  <a:lnTo>
                    <a:pt x="0" y="21600"/>
                  </a:lnTo>
                  <a:lnTo>
                    <a:pt x="0" y="0"/>
                  </a:lnTo>
                  <a:close/>
                </a:path>
              </a:pathLst>
            </a:custGeom>
            <a:noFill/>
            <a:ln w="3810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grpSp>
          <p:nvGrpSpPr>
            <p:cNvPr id="44" name="Group 20"/>
            <p:cNvGrpSpPr>
              <a:grpSpLocks/>
            </p:cNvGrpSpPr>
            <p:nvPr/>
          </p:nvGrpSpPr>
          <p:grpSpPr bwMode="auto">
            <a:xfrm>
              <a:off x="384" y="3168"/>
              <a:ext cx="1753" cy="720"/>
              <a:chOff x="1200" y="2256"/>
              <a:chExt cx="1753" cy="720"/>
            </a:xfrm>
          </p:grpSpPr>
          <p:sp>
            <p:nvSpPr>
              <p:cNvPr id="51" name="Oval 21"/>
              <p:cNvSpPr>
                <a:spLocks noChangeArrowheads="1"/>
              </p:cNvSpPr>
              <p:nvPr/>
            </p:nvSpPr>
            <p:spPr bwMode="auto">
              <a:xfrm>
                <a:off x="2460" y="2400"/>
                <a:ext cx="240" cy="57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52" name="Oval 22"/>
              <p:cNvSpPr>
                <a:spLocks noChangeArrowheads="1"/>
              </p:cNvSpPr>
              <p:nvPr/>
            </p:nvSpPr>
            <p:spPr bwMode="auto">
              <a:xfrm>
                <a:off x="1420" y="2400"/>
                <a:ext cx="240" cy="57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53" name="Line 23"/>
              <p:cNvSpPr>
                <a:spLocks noChangeShapeType="1"/>
              </p:cNvSpPr>
              <p:nvPr/>
            </p:nvSpPr>
            <p:spPr bwMode="auto">
              <a:xfrm>
                <a:off x="1540" y="2400"/>
                <a:ext cx="1040" cy="0"/>
              </a:xfrm>
              <a:prstGeom prst="line">
                <a:avLst/>
              </a:prstGeom>
              <a:noFill/>
              <a:ln w="190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54" name="Line 24"/>
              <p:cNvSpPr>
                <a:spLocks noChangeShapeType="1"/>
              </p:cNvSpPr>
              <p:nvPr/>
            </p:nvSpPr>
            <p:spPr bwMode="auto">
              <a:xfrm>
                <a:off x="1580" y="2976"/>
                <a:ext cx="1040" cy="0"/>
              </a:xfrm>
              <a:prstGeom prst="line">
                <a:avLst/>
              </a:prstGeom>
              <a:noFill/>
              <a:ln w="190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55" name="Line 25"/>
              <p:cNvSpPr>
                <a:spLocks noChangeShapeType="1"/>
              </p:cNvSpPr>
              <p:nvPr/>
            </p:nvSpPr>
            <p:spPr bwMode="auto">
              <a:xfrm>
                <a:off x="1340" y="2672"/>
                <a:ext cx="1600" cy="0"/>
              </a:xfrm>
              <a:prstGeom prst="line">
                <a:avLst/>
              </a:prstGeom>
              <a:noFill/>
              <a:ln w="19050">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56" name="Object 26"/>
              <p:cNvGraphicFramePr>
                <a:graphicFrameLocks noChangeAspect="1"/>
              </p:cNvGraphicFramePr>
              <p:nvPr/>
            </p:nvGraphicFramePr>
            <p:xfrm>
              <a:off x="2731" y="2304"/>
              <a:ext cx="222" cy="308"/>
            </p:xfrm>
            <a:graphic>
              <a:graphicData uri="http://schemas.openxmlformats.org/presentationml/2006/ole">
                <mc:AlternateContent xmlns:mc="http://schemas.openxmlformats.org/markup-compatibility/2006">
                  <mc:Choice xmlns:v="urn:schemas-microsoft-com:vml" Requires="v">
                    <p:oleObj name="公式" r:id="rId11" imgW="164957" imgH="190335" progId="Equation.3">
                      <p:embed/>
                    </p:oleObj>
                  </mc:Choice>
                  <mc:Fallback>
                    <p:oleObj name="公式" r:id="rId11"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1" y="2304"/>
                            <a:ext cx="222"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27"/>
              <p:cNvSpPr>
                <a:spLocks noChangeShapeType="1"/>
              </p:cNvSpPr>
              <p:nvPr/>
            </p:nvSpPr>
            <p:spPr bwMode="auto">
              <a:xfrm flipV="1">
                <a:off x="1420" y="2480"/>
                <a:ext cx="160" cy="19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58" name="Line 28"/>
              <p:cNvSpPr>
                <a:spLocks noChangeShapeType="1"/>
              </p:cNvSpPr>
              <p:nvPr/>
            </p:nvSpPr>
            <p:spPr bwMode="auto">
              <a:xfrm flipV="1">
                <a:off x="1420" y="2448"/>
                <a:ext cx="0" cy="24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59" name="Line 29"/>
              <p:cNvSpPr>
                <a:spLocks noChangeShapeType="1"/>
              </p:cNvSpPr>
              <p:nvPr/>
            </p:nvSpPr>
            <p:spPr bwMode="auto">
              <a:xfrm>
                <a:off x="1420" y="2672"/>
                <a:ext cx="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60" name="Object 30"/>
              <p:cNvGraphicFramePr>
                <a:graphicFrameLocks noChangeAspect="1"/>
              </p:cNvGraphicFramePr>
              <p:nvPr/>
            </p:nvGraphicFramePr>
            <p:xfrm>
              <a:off x="1460" y="2624"/>
              <a:ext cx="212" cy="270"/>
            </p:xfrm>
            <a:graphic>
              <a:graphicData uri="http://schemas.openxmlformats.org/presentationml/2006/ole">
                <mc:AlternateContent xmlns:mc="http://schemas.openxmlformats.org/markup-compatibility/2006">
                  <mc:Choice xmlns:v="urn:schemas-microsoft-com:vml" Requires="v">
                    <p:oleObj name="公式" r:id="rId13" imgW="203024" imgH="215713" progId="Equation.3">
                      <p:embed/>
                    </p:oleObj>
                  </mc:Choice>
                  <mc:Fallback>
                    <p:oleObj name="公式" r:id="rId13" imgW="203024"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60" y="2624"/>
                            <a:ext cx="212"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31"/>
              <p:cNvGraphicFramePr>
                <a:graphicFrameLocks noChangeAspect="1"/>
              </p:cNvGraphicFramePr>
              <p:nvPr/>
            </p:nvGraphicFramePr>
            <p:xfrm>
              <a:off x="1200" y="2256"/>
              <a:ext cx="226" cy="272"/>
            </p:xfrm>
            <a:graphic>
              <a:graphicData uri="http://schemas.openxmlformats.org/presentationml/2006/ole">
                <mc:AlternateContent xmlns:mc="http://schemas.openxmlformats.org/markup-compatibility/2006">
                  <mc:Choice xmlns:v="urn:schemas-microsoft-com:vml" Requires="v">
                    <p:oleObj name="公式" r:id="rId15" imgW="215619" imgH="215619" progId="Equation.3">
                      <p:embed/>
                    </p:oleObj>
                  </mc:Choice>
                  <mc:Fallback>
                    <p:oleObj name="公式" r:id="rId15" imgW="215619" imgH="21561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0" y="2256"/>
                            <a:ext cx="22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32"/>
              <p:cNvGraphicFramePr>
                <a:graphicFrameLocks noChangeAspect="1"/>
              </p:cNvGraphicFramePr>
              <p:nvPr/>
            </p:nvGraphicFramePr>
            <p:xfrm>
              <a:off x="1533" y="2480"/>
              <a:ext cx="133" cy="176"/>
            </p:xfrm>
            <a:graphic>
              <a:graphicData uri="http://schemas.openxmlformats.org/presentationml/2006/ole">
                <mc:AlternateContent xmlns:mc="http://schemas.openxmlformats.org/markup-compatibility/2006">
                  <mc:Choice xmlns:v="urn:schemas-microsoft-com:vml" Requires="v">
                    <p:oleObj name="公式" r:id="rId17" imgW="126835" imgH="139518" progId="Equation.3">
                      <p:embed/>
                    </p:oleObj>
                  </mc:Choice>
                  <mc:Fallback>
                    <p:oleObj name="公式" r:id="rId17" imgW="126835" imgH="1395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33" y="2480"/>
                            <a:ext cx="133"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33"/>
            <p:cNvGrpSpPr>
              <a:grpSpLocks/>
            </p:cNvGrpSpPr>
            <p:nvPr/>
          </p:nvGrpSpPr>
          <p:grpSpPr bwMode="auto">
            <a:xfrm>
              <a:off x="1097" y="3888"/>
              <a:ext cx="368" cy="192"/>
              <a:chOff x="4272" y="3808"/>
              <a:chExt cx="384" cy="224"/>
            </a:xfrm>
          </p:grpSpPr>
          <p:sp>
            <p:nvSpPr>
              <p:cNvPr id="46" name="Line 34"/>
              <p:cNvSpPr>
                <a:spLocks noChangeShapeType="1"/>
              </p:cNvSpPr>
              <p:nvPr/>
            </p:nvSpPr>
            <p:spPr bwMode="auto">
              <a:xfrm>
                <a:off x="4272" y="3856"/>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47" name="Line 35"/>
              <p:cNvSpPr>
                <a:spLocks noChangeShapeType="1"/>
              </p:cNvSpPr>
              <p:nvPr/>
            </p:nvSpPr>
            <p:spPr bwMode="auto">
              <a:xfrm>
                <a:off x="4656" y="3856"/>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48" name="Line 36"/>
              <p:cNvSpPr>
                <a:spLocks noChangeShapeType="1"/>
              </p:cNvSpPr>
              <p:nvPr/>
            </p:nvSpPr>
            <p:spPr bwMode="auto">
              <a:xfrm>
                <a:off x="4272" y="3904"/>
                <a:ext cx="96" cy="0"/>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49" name="Line 37"/>
              <p:cNvSpPr>
                <a:spLocks noChangeShapeType="1"/>
              </p:cNvSpPr>
              <p:nvPr/>
            </p:nvSpPr>
            <p:spPr bwMode="auto">
              <a:xfrm flipV="1">
                <a:off x="4560" y="3888"/>
                <a:ext cx="96" cy="16"/>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50" name="Object 38"/>
              <p:cNvGraphicFramePr>
                <a:graphicFrameLocks noChangeAspect="1"/>
              </p:cNvGraphicFramePr>
              <p:nvPr/>
            </p:nvGraphicFramePr>
            <p:xfrm>
              <a:off x="4416" y="3808"/>
              <a:ext cx="159" cy="224"/>
            </p:xfrm>
            <a:graphic>
              <a:graphicData uri="http://schemas.openxmlformats.org/presentationml/2006/ole">
                <mc:AlternateContent xmlns:mc="http://schemas.openxmlformats.org/markup-compatibility/2006">
                  <mc:Choice xmlns:v="urn:schemas-microsoft-com:vml" Requires="v">
                    <p:oleObj name="公式" r:id="rId19" imgW="126725" imgH="177415" progId="Equation.3">
                      <p:embed/>
                    </p:oleObj>
                  </mc:Choice>
                  <mc:Fallback>
                    <p:oleObj name="公式" r:id="rId19" imgW="126725" imgH="17741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6" y="3808"/>
                            <a:ext cx="15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63" name="文本框 62"/>
          <p:cNvSpPr txBox="1"/>
          <p:nvPr/>
        </p:nvSpPr>
        <p:spPr>
          <a:xfrm>
            <a:off x="418177" y="2599552"/>
            <a:ext cx="3068469" cy="584775"/>
          </a:xfrm>
          <a:prstGeom prst="rect">
            <a:avLst/>
          </a:prstGeom>
          <a:noFill/>
        </p:spPr>
        <p:txBody>
          <a:bodyPr wrap="none" rtlCol="0">
            <a:spAutoFit/>
          </a:bodyPr>
          <a:lstStyle/>
          <a:p>
            <a:r>
              <a:rPr lang="zh-CN" altLang="en-US" sz="3200" b="1" dirty="0">
                <a:latin typeface="SimHei" charset="-122"/>
                <a:ea typeface="SimHei" charset="-122"/>
                <a:cs typeface="SimHei" charset="-122"/>
              </a:rPr>
              <a:t>圆周运动的周期</a:t>
            </a:r>
          </a:p>
        </p:txBody>
      </p:sp>
      <mc:AlternateContent xmlns:mc="http://schemas.openxmlformats.org/markup-compatibility/2006" xmlns:a14="http://schemas.microsoft.com/office/drawing/2010/main">
        <mc:Choice Requires="a14">
          <p:sp>
            <p:nvSpPr>
              <p:cNvPr id="64" name="文本框 63"/>
              <p:cNvSpPr txBox="1"/>
              <p:nvPr/>
            </p:nvSpPr>
            <p:spPr>
              <a:xfrm>
                <a:off x="3503591" y="2494440"/>
                <a:ext cx="2406493" cy="879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𝑇</m:t>
                      </m:r>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r>
                            <a:rPr lang="en-US" altLang="zh-CN" sz="2800" b="0" i="1" smtClean="0">
                              <a:latin typeface="Cambria Math" charset="0"/>
                              <a:ea typeface="SimHei" charset="-122"/>
                              <a:cs typeface="SimHei" charset="-122"/>
                            </a:rPr>
                            <m:t>2</m:t>
                          </m:r>
                          <m:r>
                            <a:rPr lang="zh-CN" altLang="en-US" sz="2800" b="0" i="1" smtClean="0">
                              <a:latin typeface="Cambria Math" charset="0"/>
                              <a:ea typeface="SimHei" charset="-122"/>
                              <a:cs typeface="SimHei" charset="-122"/>
                            </a:rPr>
                            <m:t>𝜋</m:t>
                          </m:r>
                        </m:num>
                        <m:den>
                          <m:r>
                            <a:rPr lang="zh-CN" altLang="en-US" sz="2800" b="0" i="1" smtClean="0">
                              <a:latin typeface="Cambria Math" charset="0"/>
                              <a:ea typeface="SimHei" charset="-122"/>
                              <a:cs typeface="SimHei" charset="-122"/>
                            </a:rPr>
                            <m:t>𝜔</m:t>
                          </m:r>
                        </m:den>
                      </m:f>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r>
                            <a:rPr lang="en-US" altLang="zh-CN" sz="2800" b="0" i="1" smtClean="0">
                              <a:latin typeface="Cambria Math" charset="0"/>
                              <a:ea typeface="SimHei" charset="-122"/>
                              <a:cs typeface="SimHei" charset="-122"/>
                            </a:rPr>
                            <m:t>2</m:t>
                          </m:r>
                          <m:r>
                            <a:rPr lang="zh-CN" altLang="en-US" sz="2800" b="0" i="1" smtClean="0">
                              <a:latin typeface="Cambria Math" charset="0"/>
                              <a:ea typeface="SimHei" charset="-122"/>
                              <a:cs typeface="SimHei" charset="-122"/>
                            </a:rPr>
                            <m:t>𝜋</m:t>
                          </m:r>
                          <m:r>
                            <a:rPr lang="en-US" altLang="zh-CN" sz="2800" b="0" i="1" smtClean="0">
                              <a:latin typeface="Cambria Math" charset="0"/>
                              <a:ea typeface="SimHei" charset="-122"/>
                              <a:cs typeface="SimHei" charset="-122"/>
                            </a:rPr>
                            <m:t>𝑅</m:t>
                          </m:r>
                        </m:num>
                        <m:den>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den>
                      </m:f>
                    </m:oMath>
                  </m:oMathPara>
                </a14:m>
                <a:endParaRPr lang="zh-CN" altLang="en-US" sz="2800" dirty="0">
                  <a:latin typeface="SimHei" charset="-122"/>
                  <a:ea typeface="SimHei" charset="-122"/>
                  <a:cs typeface="SimHei" charset="-122"/>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3503591" y="2494440"/>
                <a:ext cx="2406493" cy="879921"/>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5874897" y="2487796"/>
                <a:ext cx="1428789"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r>
                            <a:rPr lang="en-US" altLang="zh-CN" sz="2800" b="0" i="1" smtClean="0">
                              <a:latin typeface="Cambria Math" charset="0"/>
                              <a:ea typeface="SimHei" charset="-122"/>
                              <a:cs typeface="SimHei" charset="-122"/>
                            </a:rPr>
                            <m:t>2</m:t>
                          </m:r>
                          <m:r>
                            <a:rPr lang="zh-CN" altLang="en-US" sz="2800" b="0" i="1" smtClean="0">
                              <a:latin typeface="Cambria Math" charset="0"/>
                              <a:ea typeface="SimHei" charset="-122"/>
                              <a:cs typeface="SimHei" charset="-122"/>
                            </a:rPr>
                            <m:t>𝜋</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num>
                        <m:den>
                          <m:r>
                            <a:rPr lang="en-US" altLang="zh-CN" sz="2800" i="1">
                              <a:latin typeface="Cambria Math" charset="0"/>
                              <a:ea typeface="SimHei" charset="-122"/>
                              <a:cs typeface="SimHei" charset="-122"/>
                            </a:rPr>
                            <m:t>𝑞𝐵</m:t>
                          </m:r>
                        </m:den>
                      </m:f>
                    </m:oMath>
                  </m:oMathPara>
                </a14:m>
                <a:endParaRPr lang="zh-CN" altLang="en-US" sz="2800" dirty="0">
                  <a:latin typeface="SimHei" charset="-122"/>
                  <a:ea typeface="SimHei" charset="-122"/>
                  <a:cs typeface="SimHei" charset="-122"/>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5874897" y="2487796"/>
                <a:ext cx="1428789" cy="881973"/>
              </a:xfrm>
              <a:prstGeom prst="rect">
                <a:avLst/>
              </a:prstGeom>
              <a:blipFill rotWithShape="0">
                <a:blip r:embed="rId22"/>
                <a:stretch>
                  <a:fillRect/>
                </a:stretch>
              </a:blipFill>
            </p:spPr>
            <p:txBody>
              <a:bodyPr/>
              <a:lstStyle/>
              <a:p>
                <a:r>
                  <a:rPr lang="zh-CN" altLang="en-US">
                    <a:noFill/>
                  </a:rPr>
                  <a:t> </a:t>
                </a:r>
              </a:p>
            </p:txBody>
          </p:sp>
        </mc:Fallback>
      </mc:AlternateContent>
      <p:sp>
        <p:nvSpPr>
          <p:cNvPr id="66" name="文本框 65"/>
          <p:cNvSpPr txBox="1"/>
          <p:nvPr/>
        </p:nvSpPr>
        <p:spPr>
          <a:xfrm>
            <a:off x="416072" y="3483654"/>
            <a:ext cx="5953874" cy="584775"/>
          </a:xfrm>
          <a:prstGeom prst="rect">
            <a:avLst/>
          </a:prstGeom>
          <a:noFill/>
        </p:spPr>
        <p:txBody>
          <a:bodyPr wrap="none" rtlCol="0">
            <a:spAutoFit/>
          </a:bodyPr>
          <a:lstStyle/>
          <a:p>
            <a:r>
              <a:rPr lang="zh-CN" altLang="en-US" sz="3200" b="1" dirty="0">
                <a:latin typeface="SimHei" charset="-122"/>
                <a:ea typeface="SimHei" charset="-122"/>
                <a:cs typeface="SimHei" charset="-122"/>
              </a:rPr>
              <a:t>单个周期内前进的距离</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螺距</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a:t>
            </a:r>
          </a:p>
        </p:txBody>
      </p:sp>
      <mc:AlternateContent xmlns:mc="http://schemas.openxmlformats.org/markup-compatibility/2006" xmlns:a14="http://schemas.microsoft.com/office/drawing/2010/main">
        <mc:Choice Requires="a14">
          <p:sp>
            <p:nvSpPr>
              <p:cNvPr id="67" name="文本框 66"/>
              <p:cNvSpPr txBox="1"/>
              <p:nvPr/>
            </p:nvSpPr>
            <p:spPr>
              <a:xfrm>
                <a:off x="6181602" y="3354392"/>
                <a:ext cx="3079305"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h</m:t>
                      </m:r>
                      <m:r>
                        <a:rPr lang="en-US" altLang="zh-CN" sz="2800" b="0" i="1" smtClean="0">
                          <a:latin typeface="Cambria Math" charset="0"/>
                          <a:ea typeface="SimHei" charset="-122"/>
                          <a:cs typeface="SimHei" charset="-122"/>
                        </a:rPr>
                        <m:t>=</m:t>
                      </m:r>
                      <m:sSub>
                        <m:sSubPr>
                          <m:ctrlPr>
                            <a:rPr lang="en-US" altLang="zh-CN" sz="2800" i="1">
                              <a:latin typeface="Cambria Math" panose="02040503050406030204" pitchFamily="18" charset="0"/>
                              <a:ea typeface="SimHei" charset="-122"/>
                              <a:cs typeface="SimHei" charset="-122"/>
                            </a:rPr>
                          </m:ctrlPr>
                        </m:sSubPr>
                        <m:e>
                          <m:r>
                            <a:rPr lang="en-US" altLang="zh-CN" sz="2800" b="0" i="1">
                              <a:latin typeface="Cambria Math" charset="0"/>
                              <a:ea typeface="SimHei" charset="-122"/>
                              <a:cs typeface="SimHei" charset="-122"/>
                            </a:rPr>
                            <m:t>𝑣</m:t>
                          </m:r>
                        </m:e>
                        <m:sub>
                          <m:r>
                            <a:rPr lang="en-US" altLang="zh-CN" sz="2800" b="0" i="1">
                              <a:latin typeface="Cambria Math" charset="0"/>
                              <a:ea typeface="SimHei" charset="-122"/>
                              <a:cs typeface="SimHei" charset="-122"/>
                            </a:rPr>
                            <m:t>∥</m:t>
                          </m:r>
                        </m:sub>
                      </m:sSub>
                      <m:r>
                        <a:rPr lang="en-US" altLang="zh-CN" sz="2800" b="0" i="1" smtClean="0">
                          <a:latin typeface="Cambria Math" charset="0"/>
                          <a:ea typeface="SimHei" charset="-122"/>
                          <a:cs typeface="SimHei" charset="-122"/>
                        </a:rPr>
                        <m:t>𝑇</m:t>
                      </m:r>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sz="2800" dirty="0">
                  <a:latin typeface="SimHei" charset="-122"/>
                  <a:ea typeface="SimHei" charset="-122"/>
                  <a:cs typeface="SimHei" charset="-122"/>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6181602" y="3354392"/>
                <a:ext cx="3079305" cy="881973"/>
              </a:xfrm>
              <a:prstGeom prst="rect">
                <a:avLst/>
              </a:prstGeom>
              <a:blipFill rotWithShape="0">
                <a:blip r:embed="rId23"/>
                <a:stretch>
                  <a:fillRect/>
                </a:stretch>
              </a:blipFill>
            </p:spPr>
            <p:txBody>
              <a:bodyPr/>
              <a:lstStyle/>
              <a:p>
                <a:r>
                  <a:rPr lang="zh-CN" altLang="en-US">
                    <a:noFill/>
                  </a:rPr>
                  <a:t> </a:t>
                </a:r>
              </a:p>
            </p:txBody>
          </p:sp>
        </mc:Fallback>
      </mc:AlternateContent>
      <p:sp>
        <p:nvSpPr>
          <p:cNvPr id="69" name="文本框 68"/>
          <p:cNvSpPr txBox="1"/>
          <p:nvPr/>
        </p:nvSpPr>
        <p:spPr>
          <a:xfrm>
            <a:off x="420700" y="4140472"/>
            <a:ext cx="6364243"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带电粒子在均匀磁场中做螺旋运动</a:t>
            </a:r>
          </a:p>
        </p:txBody>
      </p:sp>
      <p:sp>
        <p:nvSpPr>
          <p:cNvPr id="70" name="AutoShape 2"/>
          <p:cNvSpPr>
            <a:spLocks/>
          </p:cNvSpPr>
          <p:nvPr/>
        </p:nvSpPr>
        <p:spPr bwMode="auto">
          <a:xfrm>
            <a:off x="832627" y="5007572"/>
            <a:ext cx="278720" cy="1317115"/>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p:sp>
        <p:nvSpPr>
          <p:cNvPr id="71" name="文本框 70"/>
          <p:cNvSpPr txBox="1"/>
          <p:nvPr/>
        </p:nvSpPr>
        <p:spPr>
          <a:xfrm>
            <a:off x="1130149" y="4865248"/>
            <a:ext cx="1832553" cy="584775"/>
          </a:xfrm>
          <a:prstGeom prst="rect">
            <a:avLst/>
          </a:prstGeom>
          <a:noFill/>
        </p:spPr>
        <p:txBody>
          <a:bodyPr wrap="none" rtlCol="0">
            <a:spAutoFit/>
          </a:bodyPr>
          <a:lstStyle/>
          <a:p>
            <a:r>
              <a:rPr lang="zh-CN" altLang="en-US" sz="3200" b="1" dirty="0">
                <a:latin typeface="SimHei" charset="-122"/>
                <a:ea typeface="SimHei" charset="-122"/>
                <a:cs typeface="SimHei" charset="-122"/>
              </a:rPr>
              <a:t>圆周半径</a:t>
            </a:r>
          </a:p>
        </p:txBody>
      </p:sp>
      <mc:AlternateContent xmlns:mc="http://schemas.openxmlformats.org/markup-compatibility/2006" xmlns:a14="http://schemas.microsoft.com/office/drawing/2010/main">
        <mc:Choice Requires="a14">
          <p:sp>
            <p:nvSpPr>
              <p:cNvPr id="72" name="文本框 71"/>
              <p:cNvSpPr txBox="1"/>
              <p:nvPr/>
            </p:nvSpPr>
            <p:spPr>
              <a:xfrm>
                <a:off x="3070856" y="4794911"/>
                <a:ext cx="1728678" cy="811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𝑅</m:t>
                      </m:r>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dirty="0">
                  <a:latin typeface="SimHei" charset="-122"/>
                  <a:ea typeface="SimHei" charset="-122"/>
                  <a:cs typeface="SimHei" charset="-122"/>
                </a:endParaRPr>
              </a:p>
            </p:txBody>
          </p:sp>
        </mc:Choice>
        <mc:Fallback xmlns="">
          <p:sp>
            <p:nvSpPr>
              <p:cNvPr id="72" name="文本框 71"/>
              <p:cNvSpPr txBox="1">
                <a:spLocks noRot="1" noChangeAspect="1" noMove="1" noResize="1" noEditPoints="1" noAdjustHandles="1" noChangeArrowheads="1" noChangeShapeType="1" noTextEdit="1"/>
              </p:cNvSpPr>
              <p:nvPr/>
            </p:nvSpPr>
            <p:spPr>
              <a:xfrm>
                <a:off x="3070856" y="4794911"/>
                <a:ext cx="1728678" cy="811119"/>
              </a:xfrm>
              <a:prstGeom prst="rect">
                <a:avLst/>
              </a:prstGeom>
              <a:blipFill rotWithShape="0">
                <a:blip r:embed="rId24"/>
                <a:stretch>
                  <a:fillRect/>
                </a:stretch>
              </a:blipFill>
            </p:spPr>
            <p:txBody>
              <a:bodyPr/>
              <a:lstStyle/>
              <a:p>
                <a:r>
                  <a:rPr lang="zh-CN" altLang="en-US">
                    <a:noFill/>
                  </a:rPr>
                  <a:t> </a:t>
                </a:r>
              </a:p>
            </p:txBody>
          </p:sp>
        </mc:Fallback>
      </mc:AlternateContent>
      <p:sp>
        <p:nvSpPr>
          <p:cNvPr id="73" name="文本框 72"/>
          <p:cNvSpPr txBox="1"/>
          <p:nvPr/>
        </p:nvSpPr>
        <p:spPr>
          <a:xfrm>
            <a:off x="1533376" y="5823640"/>
            <a:ext cx="1008609" cy="584775"/>
          </a:xfrm>
          <a:prstGeom prst="rect">
            <a:avLst/>
          </a:prstGeom>
          <a:noFill/>
        </p:spPr>
        <p:txBody>
          <a:bodyPr wrap="none" rtlCol="0">
            <a:spAutoFit/>
          </a:bodyPr>
          <a:lstStyle/>
          <a:p>
            <a:r>
              <a:rPr lang="zh-CN" altLang="en-US" sz="3200" b="1" dirty="0">
                <a:latin typeface="SimHei" charset="-122"/>
                <a:ea typeface="SimHei" charset="-122"/>
                <a:cs typeface="SimHei" charset="-122"/>
              </a:rPr>
              <a:t>螺距</a:t>
            </a:r>
          </a:p>
        </p:txBody>
      </p:sp>
      <mc:AlternateContent xmlns:mc="http://schemas.openxmlformats.org/markup-compatibility/2006" xmlns:a14="http://schemas.microsoft.com/office/drawing/2010/main">
        <mc:Choice Requires="a14">
          <p:sp>
            <p:nvSpPr>
              <p:cNvPr id="74" name="文本框 73"/>
              <p:cNvSpPr txBox="1"/>
              <p:nvPr/>
            </p:nvSpPr>
            <p:spPr>
              <a:xfrm>
                <a:off x="3104429" y="5684144"/>
                <a:ext cx="2062231"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h</m:t>
                      </m:r>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sz="2800" dirty="0">
                  <a:latin typeface="SimHei" charset="-122"/>
                  <a:ea typeface="SimHei" charset="-122"/>
                  <a:cs typeface="SimHei" charset="-122"/>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3104429" y="5684144"/>
                <a:ext cx="2062231" cy="881973"/>
              </a:xfrm>
              <a:prstGeom prst="rect">
                <a:avLst/>
              </a:prstGeom>
              <a:blipFill rotWithShape="0">
                <a:blip r:embed="rId25"/>
                <a:stretch>
                  <a:fillRect/>
                </a:stretch>
              </a:blipFill>
            </p:spPr>
            <p:txBody>
              <a:bodyPr/>
              <a:lstStyle/>
              <a:p>
                <a:r>
                  <a:rPr lang="zh-CN" altLang="en-US">
                    <a:noFill/>
                  </a:rPr>
                  <a:t> </a:t>
                </a:r>
              </a:p>
            </p:txBody>
          </p:sp>
        </mc:Fallback>
      </mc:AlternateContent>
      <p:sp>
        <p:nvSpPr>
          <p:cNvPr id="75" name="文本框 74"/>
          <p:cNvSpPr txBox="1"/>
          <p:nvPr/>
        </p:nvSpPr>
        <p:spPr>
          <a:xfrm>
            <a:off x="5172301" y="5108105"/>
            <a:ext cx="2658100" cy="1077218"/>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各方向的运动</a:t>
            </a:r>
            <a:endParaRPr lang="en-US" altLang="zh-CN" sz="3200" b="1" dirty="0">
              <a:solidFill>
                <a:srgbClr val="C00000"/>
              </a:solidFill>
              <a:latin typeface="SimHei" charset="-122"/>
              <a:ea typeface="SimHei" charset="-122"/>
              <a:cs typeface="SimHei" charset="-122"/>
            </a:endParaRPr>
          </a:p>
          <a:p>
            <a:r>
              <a:rPr lang="en-US" altLang="zh-CN" sz="3200" b="1" dirty="0">
                <a:solidFill>
                  <a:srgbClr val="C00000"/>
                </a:solidFill>
                <a:latin typeface="SimHei" charset="-122"/>
                <a:ea typeface="SimHei" charset="-122"/>
                <a:cs typeface="SimHei" charset="-122"/>
              </a:rPr>
              <a:t>  </a:t>
            </a:r>
            <a:r>
              <a:rPr lang="zh-CN" altLang="en-US" sz="3200" b="1" dirty="0">
                <a:solidFill>
                  <a:srgbClr val="C00000"/>
                </a:solidFill>
                <a:latin typeface="SimHei" charset="-122"/>
                <a:ea typeface="SimHei" charset="-122"/>
                <a:cs typeface="SimHei" charset="-122"/>
              </a:rPr>
              <a:t>相互独立</a:t>
            </a:r>
          </a:p>
        </p:txBody>
      </p:sp>
    </p:spTree>
    <p:extLst>
      <p:ext uri="{BB962C8B-B14F-4D97-AF65-F5344CB8AC3E}">
        <p14:creationId xmlns:p14="http://schemas.microsoft.com/office/powerpoint/2010/main" val="35321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500"/>
                                        <p:tgtEl>
                                          <p:spTgt spid="22"/>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arn(inVertical)">
                                      <p:cBhvr>
                                        <p:cTn id="64" dur="500"/>
                                        <p:tgtEl>
                                          <p:spTgt spid="28"/>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arn(inVertical)">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left)">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left)">
                                      <p:cBhvr>
                                        <p:cTn id="92" dur="5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ipe(left)">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left)">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circle(in)">
                                      <p:cBhvr>
                                        <p:cTn id="112" dur="2000"/>
                                        <p:tgtEl>
                                          <p:spTgt spid="3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wipe(left)">
                                      <p:cBhvr>
                                        <p:cTn id="117" dur="500"/>
                                        <p:tgtEl>
                                          <p:spTgt spid="6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wipe(left)">
                                      <p:cBhvr>
                                        <p:cTn id="122" dur="500"/>
                                        <p:tgtEl>
                                          <p:spTgt spid="70"/>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wipe(left)">
                                      <p:cBhvr>
                                        <p:cTn id="125" dur="500"/>
                                        <p:tgtEl>
                                          <p:spTgt spid="7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wipe(left)">
                                      <p:cBhvr>
                                        <p:cTn id="135" dur="500"/>
                                        <p:tgtEl>
                                          <p:spTgt spid="73"/>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left)">
                                      <p:cBhvr>
                                        <p:cTn id="138" dur="500"/>
                                        <p:tgtEl>
                                          <p:spTgt spid="7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5"/>
                                        </p:tgtEl>
                                        <p:attrNameLst>
                                          <p:attrName>style.visibility</p:attrName>
                                        </p:attrNameLst>
                                      </p:cBhvr>
                                      <p:to>
                                        <p:strVal val="visible"/>
                                      </p:to>
                                    </p:set>
                                    <p:animEffect transition="in" filter="wipe(left)">
                                      <p:cBhvr>
                                        <p:cTn id="14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animBg="1"/>
      <p:bldP spid="11" grpId="0"/>
      <p:bldP spid="19" grpId="0"/>
      <p:bldP spid="20" grpId="0"/>
      <p:bldP spid="25" grpId="0"/>
      <p:bldP spid="26" grpId="0" animBg="1"/>
      <p:bldP spid="30" grpId="0"/>
      <p:bldP spid="31" grpId="0" animBg="1"/>
      <p:bldP spid="32" grpId="0"/>
      <p:bldP spid="63" grpId="0"/>
      <p:bldP spid="64" grpId="0"/>
      <p:bldP spid="65" grpId="0"/>
      <p:bldP spid="66" grpId="0"/>
      <p:bldP spid="67" grpId="0"/>
      <p:bldP spid="69" grpId="0"/>
      <p:bldP spid="70" grpId="0" animBg="1"/>
      <p:bldP spid="71" grpId="0"/>
      <p:bldP spid="72" grpId="0"/>
      <p:bldP spid="73" grpId="0"/>
      <p:bldP spid="74" grpId="0"/>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4766" y="356071"/>
            <a:ext cx="805029" cy="584775"/>
          </a:xfrm>
          <a:prstGeom prst="rect">
            <a:avLst/>
          </a:prstGeom>
          <a:noFill/>
        </p:spPr>
        <p:txBody>
          <a:bodyPr wrap="none" rtlCol="0">
            <a:spAutoFit/>
          </a:bodyPr>
          <a:lstStyle/>
          <a:p>
            <a:r>
              <a:rPr lang="en-US" altLang="zh-CN" sz="3200" b="1" dirty="0">
                <a:latin typeface="仿宋" panose="02010609060101010101" pitchFamily="49" charset="-122"/>
                <a:ea typeface="仿宋" panose="02010609060101010101" pitchFamily="49" charset="-122"/>
              </a:rPr>
              <a:t>1).</a:t>
            </a:r>
            <a:endParaRPr lang="zh-CN" altLang="en-US" sz="3200" b="1"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1739962" y="871239"/>
                <a:ext cx="993028"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𝑭</m:t>
                          </m:r>
                        </m:e>
                      </m:acc>
                      <m:r>
                        <a:rPr lang="en-US" altLang="zh-CN" sz="2800" b="0" i="1" smtClean="0">
                          <a:latin typeface="Cambria Math" panose="02040503050406030204" pitchFamily="18" charset="0"/>
                        </a:rPr>
                        <m:t>=0</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39962" y="871239"/>
                <a:ext cx="993028" cy="483146"/>
              </a:xfrm>
              <a:prstGeom prst="rect">
                <a:avLst/>
              </a:prstGeom>
              <a:blipFill>
                <a:blip r:embed="rId3"/>
                <a:stretch>
                  <a:fillRect/>
                </a:stretch>
              </a:blipFill>
            </p:spPr>
            <p:txBody>
              <a:bodyPr/>
              <a:lstStyle/>
              <a:p>
                <a:r>
                  <a:rPr lang="zh-CN" altLang="en-US">
                    <a:noFill/>
                  </a:rPr>
                  <a:t> </a:t>
                </a:r>
              </a:p>
            </p:txBody>
          </p:sp>
        </mc:Fallback>
      </mc:AlternateContent>
      <p:sp>
        <p:nvSpPr>
          <p:cNvPr id="4" name="AutoShape 2"/>
          <p:cNvSpPr>
            <a:spLocks/>
          </p:cNvSpPr>
          <p:nvPr/>
        </p:nvSpPr>
        <p:spPr bwMode="auto">
          <a:xfrm>
            <a:off x="2964158" y="509793"/>
            <a:ext cx="278720" cy="1317115"/>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endParaRPr>
          </a:p>
        </p:txBody>
      </p:sp>
      <mc:AlternateContent xmlns:mc="http://schemas.openxmlformats.org/markup-compatibility/2006" xmlns:a14="http://schemas.microsoft.com/office/drawing/2010/main">
        <mc:Choice Requires="a14">
          <p:sp>
            <p:nvSpPr>
              <p:cNvPr id="5" name="文本框 4"/>
              <p:cNvSpPr txBox="1"/>
              <p:nvPr/>
            </p:nvSpPr>
            <p:spPr>
              <a:xfrm>
                <a:off x="3453894" y="374025"/>
                <a:ext cx="956159"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𝒏</m:t>
                          </m:r>
                        </m:e>
                      </m:acc>
                      <m:r>
                        <a:rPr lang="en-US" altLang="zh-CN" sz="2800" b="0" i="1" smtClean="0">
                          <a:latin typeface="Cambria Math" panose="02040503050406030204" pitchFamily="18" charset="0"/>
                          <a:ea typeface="Cambria Math" panose="02040503050406030204" pitchFamily="18" charset="0"/>
                        </a:rPr>
                        <m:t>∥</m:t>
                      </m:r>
                      <m:acc>
                        <m:accPr>
                          <m:chr m:val="⃗"/>
                          <m:ctrlPr>
                            <a:rPr lang="en-US" altLang="zh-CN" sz="2800" b="0" i="1" smtClean="0">
                              <a:latin typeface="Cambria Math" panose="02040503050406030204" pitchFamily="18" charset="0"/>
                              <a:ea typeface="Cambria Math" panose="02040503050406030204" pitchFamily="18" charset="0"/>
                            </a:rPr>
                          </m:ctrlPr>
                        </m:accPr>
                        <m:e>
                          <m:r>
                            <a:rPr lang="en-US" altLang="zh-CN" sz="2800" b="1" i="1" smtClean="0">
                              <a:latin typeface="Cambria Math" panose="02040503050406030204" pitchFamily="18" charset="0"/>
                              <a:ea typeface="Cambria Math" panose="02040503050406030204" pitchFamily="18" charset="0"/>
                            </a:rPr>
                            <m:t>𝑩</m:t>
                          </m:r>
                        </m:e>
                      </m:acc>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453894" y="374025"/>
                <a:ext cx="956159" cy="483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845384" y="374025"/>
                <a:ext cx="1092415"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𝑴</m:t>
                          </m:r>
                        </m:e>
                      </m:acc>
                      <m:r>
                        <a:rPr lang="en-US" altLang="zh-CN" sz="2800" b="0" i="1" smtClean="0">
                          <a:latin typeface="Cambria Math" panose="02040503050406030204" pitchFamily="18" charset="0"/>
                        </a:rPr>
                        <m:t>=0</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845384" y="374025"/>
                <a:ext cx="1092415" cy="4831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437126" y="898641"/>
                <a:ext cx="102829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𝒏</m:t>
                          </m:r>
                        </m:e>
                      </m:acc>
                      <m:r>
                        <a:rPr lang="en-US" altLang="zh-CN" sz="2800" b="0" i="1" smtClean="0">
                          <a:latin typeface="Cambria Math" panose="02040503050406030204" pitchFamily="18" charset="0"/>
                          <a:ea typeface="Cambria Math" panose="02040503050406030204" pitchFamily="18" charset="0"/>
                        </a:rPr>
                        <m:t>⊥</m:t>
                      </m:r>
                      <m:acc>
                        <m:accPr>
                          <m:chr m:val="⃗"/>
                          <m:ctrlPr>
                            <a:rPr lang="en-US" altLang="zh-CN" sz="2800" b="0" i="1" smtClean="0">
                              <a:latin typeface="Cambria Math" panose="02040503050406030204" pitchFamily="18" charset="0"/>
                              <a:ea typeface="Cambria Math" panose="02040503050406030204" pitchFamily="18" charset="0"/>
                            </a:rPr>
                          </m:ctrlPr>
                        </m:accPr>
                        <m:e>
                          <m:r>
                            <a:rPr lang="en-US" altLang="zh-CN" sz="2800" b="1" i="1" smtClean="0">
                              <a:latin typeface="Cambria Math" panose="02040503050406030204" pitchFamily="18" charset="0"/>
                              <a:ea typeface="Cambria Math" panose="02040503050406030204" pitchFamily="18" charset="0"/>
                            </a:rPr>
                            <m:t>𝑩</m:t>
                          </m:r>
                        </m:e>
                      </m:acc>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437126" y="898641"/>
                <a:ext cx="1028294" cy="48314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831315" y="898641"/>
                <a:ext cx="180844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𝑴</m:t>
                          </m:r>
                        </m:e>
                      </m:acc>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acc>
                            <m:accPr>
                              <m:chr m:val="⃗"/>
                              <m:ctrlPr>
                                <a:rPr lang="zh-CN" altLang="en-US" sz="2800" i="1">
                                  <a:latin typeface="Cambria Math" panose="02040503050406030204" pitchFamily="18" charset="0"/>
                                </a:rPr>
                              </m:ctrlPr>
                            </m:accPr>
                            <m:e>
                              <m:r>
                                <a:rPr lang="en-US" altLang="zh-CN" sz="2800" b="1" i="1">
                                  <a:latin typeface="Cambria Math" panose="02040503050406030204" pitchFamily="18" charset="0"/>
                                </a:rPr>
                                <m:t>𝑴</m:t>
                              </m:r>
                            </m:e>
                          </m:acc>
                        </m:e>
                        <m:sub>
                          <m:r>
                            <m:rPr>
                              <m:sty m:val="p"/>
                            </m:rPr>
                            <a:rPr lang="en-US" altLang="zh-CN" sz="2800" b="0" i="0" smtClean="0">
                              <a:latin typeface="Cambria Math" panose="02040503050406030204" pitchFamily="18" charset="0"/>
                            </a:rPr>
                            <m:t>max</m:t>
                          </m:r>
                        </m:sub>
                      </m:sSub>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831315" y="898641"/>
                <a:ext cx="1808444" cy="4831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38650" y="1395855"/>
                <a:ext cx="2042802" cy="517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latin typeface="Cambria Math" panose="02040503050406030204" pitchFamily="18" charset="0"/>
                            </a:rPr>
                          </m:ctrlPr>
                        </m:dPr>
                        <m:e>
                          <m:acc>
                            <m:accPr>
                              <m:chr m:val="⃗"/>
                              <m:ctrlPr>
                                <a:rPr lang="zh-CN" altLang="en-US" sz="2800" i="1">
                                  <a:latin typeface="Cambria Math" panose="02040503050406030204" pitchFamily="18" charset="0"/>
                                </a:rPr>
                              </m:ctrlPr>
                            </m:accPr>
                            <m:e>
                              <m:r>
                                <a:rPr lang="en-US" altLang="zh-CN" sz="2800" b="1" i="1">
                                  <a:latin typeface="Cambria Math" panose="02040503050406030204" pitchFamily="18" charset="0"/>
                                </a:rPr>
                                <m:t>𝒏</m:t>
                              </m:r>
                            </m:e>
                          </m:acc>
                          <m:r>
                            <a:rPr lang="en-US" altLang="zh-CN" sz="2800" b="0" i="1" smtClean="0">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b="1" i="1">
                                  <a:latin typeface="Cambria Math" panose="02040503050406030204" pitchFamily="18" charset="0"/>
                                  <a:ea typeface="Cambria Math" panose="02040503050406030204" pitchFamily="18" charset="0"/>
                                </a:rPr>
                                <m:t>𝑩</m:t>
                              </m:r>
                            </m:e>
                          </m:acc>
                        </m:e>
                      </m:d>
                      <m:r>
                        <a:rPr lang="en-US" altLang="zh-CN" sz="2800" b="0" i="1" smtClean="0">
                          <a:latin typeface="Cambria Math" panose="02040503050406030204" pitchFamily="18" charset="0"/>
                        </a:rPr>
                        <m:t>&lt;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90</m:t>
                          </m:r>
                        </m:e>
                        <m:sup>
                          <m:r>
                            <a:rPr lang="en-US" altLang="zh-CN" sz="2800" b="0" i="1" smtClean="0">
                              <a:latin typeface="Cambria Math" panose="02040503050406030204" pitchFamily="18" charset="0"/>
                              <a:ea typeface="Cambria Math" panose="02040503050406030204" pitchFamily="18" charset="0"/>
                            </a:rPr>
                            <m:t>∘</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38650" y="1395855"/>
                <a:ext cx="2042802" cy="5177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845383" y="1411612"/>
                <a:ext cx="180844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1" i="1" smtClean="0">
                              <a:latin typeface="Cambria Math" panose="02040503050406030204" pitchFamily="18" charset="0"/>
                            </a:rPr>
                            <m:t>𝑴</m:t>
                          </m:r>
                        </m:e>
                      </m:acc>
                      <m:r>
                        <a:rPr lang="en-US" altLang="zh-CN" sz="2800" b="0" i="1" smtClean="0">
                          <a:latin typeface="Cambria Math" panose="02040503050406030204" pitchFamily="18" charset="0"/>
                        </a:rPr>
                        <m:t>&lt;</m:t>
                      </m:r>
                      <m:sSub>
                        <m:sSubPr>
                          <m:ctrlPr>
                            <a:rPr lang="en-US" altLang="zh-CN" sz="2800" b="0" i="1" smtClean="0">
                              <a:latin typeface="Cambria Math" panose="02040503050406030204" pitchFamily="18" charset="0"/>
                            </a:rPr>
                          </m:ctrlPr>
                        </m:sSubPr>
                        <m:e>
                          <m:acc>
                            <m:accPr>
                              <m:chr m:val="⃗"/>
                              <m:ctrlPr>
                                <a:rPr lang="zh-CN" altLang="en-US" sz="2800" i="1">
                                  <a:latin typeface="Cambria Math" panose="02040503050406030204" pitchFamily="18" charset="0"/>
                                </a:rPr>
                              </m:ctrlPr>
                            </m:accPr>
                            <m:e>
                              <m:r>
                                <a:rPr lang="en-US" altLang="zh-CN" sz="2800" b="1" i="1">
                                  <a:latin typeface="Cambria Math" panose="02040503050406030204" pitchFamily="18" charset="0"/>
                                </a:rPr>
                                <m:t>𝑴</m:t>
                              </m:r>
                            </m:e>
                          </m:acc>
                        </m:e>
                        <m:sub>
                          <m:r>
                            <m:rPr>
                              <m:sty m:val="p"/>
                            </m:rPr>
                            <a:rPr lang="en-US" altLang="zh-CN" sz="2800" b="0" i="0" smtClean="0">
                              <a:latin typeface="Cambria Math" panose="02040503050406030204" pitchFamily="18" charset="0"/>
                            </a:rPr>
                            <m:t>max</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845383" y="1411612"/>
                <a:ext cx="1808444" cy="4831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84766" y="1971505"/>
                <a:ext cx="10692351" cy="1077218"/>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无论线圈什么形状，均匀磁场对它的作用只取决于磁偶</a:t>
                </a:r>
                <a:endParaRPr lang="en-US" altLang="zh-CN" sz="3200" b="1" dirty="0">
                  <a:latin typeface="SimHei" charset="-122"/>
                  <a:ea typeface="SimHei" charset="-122"/>
                  <a:cs typeface="SimHei" charset="-122"/>
                </a:endParaRPr>
              </a:p>
              <a:p>
                <a:r>
                  <a:rPr lang="en-US" altLang="zh-CN" sz="3200" b="1" dirty="0">
                    <a:latin typeface="SimHei" charset="-122"/>
                    <a:ea typeface="SimHei" charset="-122"/>
                    <a:cs typeface="SimHei" charset="-122"/>
                  </a:rPr>
                  <a:t>   </a:t>
                </a:r>
                <a:r>
                  <a:rPr lang="zh-CN" altLang="en-US" sz="3200" b="1" dirty="0">
                    <a:latin typeface="SimHei" charset="-122"/>
                    <a:ea typeface="SimHei" charset="-122"/>
                    <a:cs typeface="SimHei" charset="-122"/>
                  </a:rPr>
                  <a:t>极矩</a:t>
                </a:r>
                <a14:m>
                  <m:oMath xmlns:m="http://schemas.openxmlformats.org/officeDocument/2006/math">
                    <m:sSub>
                      <m:sSubPr>
                        <m:ctrlPr>
                          <a:rPr lang="en-US" altLang="zh-CN" sz="3200" b="1" i="1" smtClean="0">
                            <a:latin typeface="Cambria Math" panose="02040503050406030204" pitchFamily="18" charset="0"/>
                            <a:ea typeface="SimHei" charset="-122"/>
                            <a:cs typeface="SimHei" charset="-122"/>
                          </a:rPr>
                        </m:ctrlPr>
                      </m:sSubPr>
                      <m:e>
                        <m:acc>
                          <m:accPr>
                            <m:chr m:val="⃗"/>
                            <m:ctrlPr>
                              <a:rPr lang="en-US" altLang="zh-CN" sz="3200" b="1"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𝒑</m:t>
                            </m:r>
                          </m:e>
                        </m:acc>
                      </m:e>
                      <m:sub>
                        <m:r>
                          <a:rPr lang="en-US" altLang="zh-CN" sz="3200" b="1" i="1" smtClean="0">
                            <a:latin typeface="Cambria Math" charset="0"/>
                            <a:ea typeface="SimHei" charset="-122"/>
                            <a:cs typeface="SimHei" charset="-122"/>
                          </a:rPr>
                          <m:t>𝒎</m:t>
                        </m:r>
                      </m:sub>
                    </m:sSub>
                  </m:oMath>
                </a14:m>
                <a:r>
                  <a:rPr lang="zh-CN" altLang="en-US" sz="3200" b="1" dirty="0">
                    <a:latin typeface="SimHei" charset="-122"/>
                    <a:ea typeface="SimHei" charset="-122"/>
                    <a:cs typeface="SimHei" charset="-122"/>
                  </a:rPr>
                  <a:t>，</a:t>
                </a:r>
                <a14:m>
                  <m:oMath xmlns:m="http://schemas.openxmlformats.org/officeDocument/2006/math">
                    <m:sSub>
                      <m:sSubPr>
                        <m:ctrlPr>
                          <a:rPr lang="en-US" altLang="zh-CN" sz="3200" b="1" i="1">
                            <a:latin typeface="Cambria Math" panose="02040503050406030204" pitchFamily="18" charset="0"/>
                            <a:ea typeface="SimHei" charset="-122"/>
                            <a:cs typeface="SimHei" charset="-122"/>
                          </a:rPr>
                        </m:ctrlPr>
                      </m:sSubPr>
                      <m:e>
                        <m:acc>
                          <m:accPr>
                            <m:chr m:val="⃗"/>
                            <m:ctrlPr>
                              <a:rPr lang="en-US" altLang="zh-CN" sz="3200" b="1"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𝒑</m:t>
                            </m:r>
                          </m:e>
                        </m:acc>
                      </m:e>
                      <m:sub>
                        <m:r>
                          <a:rPr lang="en-US" altLang="zh-CN" sz="3200" b="1" i="1">
                            <a:latin typeface="Cambria Math" charset="0"/>
                            <a:ea typeface="SimHei" charset="-122"/>
                            <a:cs typeface="SimHei" charset="-122"/>
                          </a:rPr>
                          <m:t>𝒎</m:t>
                        </m:r>
                      </m:sub>
                    </m:sSub>
                  </m:oMath>
                </a14:m>
                <a:r>
                  <a:rPr lang="zh-CN" altLang="en-US" sz="3200" b="1" dirty="0">
                    <a:latin typeface="SimHei" charset="-122"/>
                    <a:ea typeface="SimHei" charset="-122"/>
                    <a:cs typeface="SimHei" charset="-122"/>
                  </a:rPr>
                  <a:t>相同的线圈受磁场的作用完全相同。</a:t>
                </a:r>
              </a:p>
            </p:txBody>
          </p:sp>
        </mc:Choice>
        <mc:Fallback xmlns="">
          <p:sp>
            <p:nvSpPr>
              <p:cNvPr id="13" name="文本框 12"/>
              <p:cNvSpPr txBox="1">
                <a:spLocks noRot="1" noChangeAspect="1" noMove="1" noResize="1" noEditPoints="1" noAdjustHandles="1" noChangeArrowheads="1" noChangeShapeType="1" noTextEdit="1"/>
              </p:cNvSpPr>
              <p:nvPr/>
            </p:nvSpPr>
            <p:spPr>
              <a:xfrm>
                <a:off x="484766" y="1971505"/>
                <a:ext cx="10692351" cy="1077218"/>
              </a:xfrm>
              <a:prstGeom prst="rect">
                <a:avLst/>
              </a:prstGeom>
              <a:blipFill rotWithShape="0">
                <a:blip r:embed="rId10"/>
                <a:stretch>
                  <a:fillRect l="-1482" t="-7345" r="-228" b="-15819"/>
                </a:stretch>
              </a:blipFill>
            </p:spPr>
            <p:txBody>
              <a:bodyPr/>
              <a:lstStyle/>
              <a:p>
                <a:r>
                  <a:rPr lang="zh-CN" altLang="en-US">
                    <a:noFill/>
                  </a:rPr>
                  <a:t> </a:t>
                </a:r>
              </a:p>
            </p:txBody>
          </p:sp>
        </mc:Fallback>
      </mc:AlternateContent>
      <p:sp>
        <p:nvSpPr>
          <p:cNvPr id="14" name="文本框 13"/>
          <p:cNvSpPr txBox="1"/>
          <p:nvPr/>
        </p:nvSpPr>
        <p:spPr>
          <a:xfrm>
            <a:off x="484765" y="3120735"/>
            <a:ext cx="7396577" cy="584775"/>
          </a:xfrm>
          <a:prstGeom prst="rect">
            <a:avLst/>
          </a:prstGeom>
          <a:noFill/>
        </p:spPr>
        <p:txBody>
          <a:bodyPr wrap="none" rtlCol="0">
            <a:spAutoFit/>
          </a:bodyPr>
          <a:lstStyle/>
          <a:p>
            <a:r>
              <a:rPr lang="en-US" altLang="zh-CN" sz="3200" b="1" dirty="0">
                <a:latin typeface="SimHei" charset="-122"/>
                <a:ea typeface="SimHei" charset="-122"/>
                <a:cs typeface="SimHei" charset="-122"/>
              </a:rPr>
              <a:t>3).</a:t>
            </a:r>
            <a:r>
              <a:rPr lang="zh-CN" altLang="en-US" sz="3200" b="1" dirty="0">
                <a:latin typeface="SimHei" charset="-122"/>
                <a:ea typeface="SimHei" charset="-122"/>
                <a:cs typeface="SimHei" charset="-122"/>
              </a:rPr>
              <a:t>平面线圈在均匀磁场中的几种情况：</a:t>
            </a:r>
          </a:p>
        </p:txBody>
      </p:sp>
      <p:grpSp>
        <p:nvGrpSpPr>
          <p:cNvPr id="128" name="Group 3"/>
          <p:cNvGrpSpPr>
            <a:grpSpLocks/>
          </p:cNvGrpSpPr>
          <p:nvPr/>
        </p:nvGrpSpPr>
        <p:grpSpPr bwMode="auto">
          <a:xfrm>
            <a:off x="9145007" y="4063069"/>
            <a:ext cx="1803400" cy="968375"/>
            <a:chOff x="4582" y="624"/>
            <a:chExt cx="1136" cy="610"/>
          </a:xfrm>
        </p:grpSpPr>
        <p:sp>
          <p:nvSpPr>
            <p:cNvPr id="129" name="Line 4"/>
            <p:cNvSpPr>
              <a:spLocks noChangeShapeType="1"/>
            </p:cNvSpPr>
            <p:nvPr/>
          </p:nvSpPr>
          <p:spPr bwMode="auto">
            <a:xfrm>
              <a:off x="4826" y="72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30" name="Line 5"/>
            <p:cNvSpPr>
              <a:spLocks noChangeShapeType="1"/>
            </p:cNvSpPr>
            <p:nvPr/>
          </p:nvSpPr>
          <p:spPr bwMode="auto">
            <a:xfrm>
              <a:off x="4826" y="96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31" name="Line 6"/>
            <p:cNvSpPr>
              <a:spLocks noChangeShapeType="1"/>
            </p:cNvSpPr>
            <p:nvPr/>
          </p:nvSpPr>
          <p:spPr bwMode="auto">
            <a:xfrm>
              <a:off x="4826" y="120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32" name="Object 7"/>
            <p:cNvGraphicFramePr>
              <a:graphicFrameLocks noChangeAspect="1"/>
            </p:cNvGraphicFramePr>
            <p:nvPr/>
          </p:nvGraphicFramePr>
          <p:xfrm>
            <a:off x="5472" y="912"/>
            <a:ext cx="246" cy="285"/>
          </p:xfrm>
          <a:graphic>
            <a:graphicData uri="http://schemas.openxmlformats.org/presentationml/2006/ole">
              <mc:AlternateContent xmlns:mc="http://schemas.openxmlformats.org/markup-compatibility/2006">
                <mc:Choice xmlns:v="urn:schemas-microsoft-com:vml" Requires="v">
                  <p:oleObj name="公式" r:id="rId11" imgW="164957" imgH="190335" progId="Equation.3">
                    <p:embed/>
                  </p:oleObj>
                </mc:Choice>
                <mc:Fallback>
                  <p:oleObj name="公式" r:id="rId11"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2" y="912"/>
                          <a:ext cx="246"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 name="Group 8"/>
            <p:cNvGrpSpPr>
              <a:grpSpLocks/>
            </p:cNvGrpSpPr>
            <p:nvPr/>
          </p:nvGrpSpPr>
          <p:grpSpPr bwMode="auto">
            <a:xfrm flipH="1" flipV="1">
              <a:off x="5084" y="624"/>
              <a:ext cx="98" cy="610"/>
              <a:chOff x="624" y="2142"/>
              <a:chExt cx="98" cy="610"/>
            </a:xfrm>
          </p:grpSpPr>
          <p:sp>
            <p:nvSpPr>
              <p:cNvPr id="136" name="Line 9"/>
              <p:cNvSpPr>
                <a:spLocks noChangeShapeType="1"/>
              </p:cNvSpPr>
              <p:nvPr/>
            </p:nvSpPr>
            <p:spPr bwMode="auto">
              <a:xfrm>
                <a:off x="624" y="2208"/>
                <a:ext cx="0"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37" name="Line 10"/>
              <p:cNvSpPr>
                <a:spLocks noChangeShapeType="1"/>
              </p:cNvSpPr>
              <p:nvPr/>
            </p:nvSpPr>
            <p:spPr bwMode="auto">
              <a:xfrm>
                <a:off x="720" y="2208"/>
                <a:ext cx="2"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138" name="Group 11"/>
              <p:cNvGrpSpPr>
                <a:grpSpLocks/>
              </p:cNvGrpSpPr>
              <p:nvPr/>
            </p:nvGrpSpPr>
            <p:grpSpPr bwMode="auto">
              <a:xfrm>
                <a:off x="624" y="2656"/>
                <a:ext cx="96" cy="96"/>
                <a:chOff x="864" y="3216"/>
                <a:chExt cx="96" cy="96"/>
              </a:xfrm>
            </p:grpSpPr>
            <p:sp>
              <p:nvSpPr>
                <p:cNvPr id="142" name="Oval 12"/>
                <p:cNvSpPr>
                  <a:spLocks noChangeArrowheads="1"/>
                </p:cNvSpPr>
                <p:nvPr/>
              </p:nvSpPr>
              <p:spPr bwMode="auto">
                <a:xfrm>
                  <a:off x="864" y="3216"/>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nvGrpSpPr>
                <p:cNvPr id="143" name="Group 13"/>
                <p:cNvGrpSpPr>
                  <a:grpSpLocks/>
                </p:cNvGrpSpPr>
                <p:nvPr/>
              </p:nvGrpSpPr>
              <p:grpSpPr bwMode="auto">
                <a:xfrm>
                  <a:off x="882" y="3232"/>
                  <a:ext cx="48" cy="56"/>
                  <a:chOff x="1152" y="3352"/>
                  <a:chExt cx="48" cy="56"/>
                </a:xfrm>
              </p:grpSpPr>
              <p:sp>
                <p:nvSpPr>
                  <p:cNvPr id="144" name="Line 14"/>
                  <p:cNvSpPr>
                    <a:spLocks noChangeShapeType="1"/>
                  </p:cNvSpPr>
                  <p:nvPr/>
                </p:nvSpPr>
                <p:spPr bwMode="auto">
                  <a:xfrm>
                    <a:off x="1152" y="3360"/>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45" name="Line 15"/>
                  <p:cNvSpPr>
                    <a:spLocks noChangeShapeType="1"/>
                  </p:cNvSpPr>
                  <p:nvPr/>
                </p:nvSpPr>
                <p:spPr bwMode="auto">
                  <a:xfrm flipV="1">
                    <a:off x="1152" y="3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139" name="Group 16"/>
              <p:cNvGrpSpPr>
                <a:grpSpLocks/>
              </p:cNvGrpSpPr>
              <p:nvPr/>
            </p:nvGrpSpPr>
            <p:grpSpPr bwMode="auto">
              <a:xfrm>
                <a:off x="624" y="2142"/>
                <a:ext cx="96" cy="96"/>
                <a:chOff x="960" y="3024"/>
                <a:chExt cx="96" cy="96"/>
              </a:xfrm>
            </p:grpSpPr>
            <p:sp>
              <p:nvSpPr>
                <p:cNvPr id="140" name="Oval 17"/>
                <p:cNvSpPr>
                  <a:spLocks noChangeArrowheads="1"/>
                </p:cNvSpPr>
                <p:nvPr/>
              </p:nvSpPr>
              <p:spPr bwMode="auto">
                <a:xfrm>
                  <a:off x="960" y="3024"/>
                  <a:ext cx="96" cy="96"/>
                </a:xfrm>
                <a:prstGeom prst="ellipse">
                  <a:avLst/>
                </a:prstGeom>
                <a:noFill/>
                <a:ln w="2857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141" name="Oval 18"/>
                <p:cNvSpPr>
                  <a:spLocks noChangeArrowheads="1"/>
                </p:cNvSpPr>
                <p:nvPr/>
              </p:nvSpPr>
              <p:spPr bwMode="auto">
                <a:xfrm>
                  <a:off x="978" y="3042"/>
                  <a:ext cx="48" cy="48"/>
                </a:xfrm>
                <a:prstGeom prst="ellipse">
                  <a:avLst/>
                </a:prstGeom>
                <a:solidFill>
                  <a:schemeClr val="tx1"/>
                </a:solidFill>
                <a:ln w="952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grpSp>
        <p:sp>
          <p:nvSpPr>
            <p:cNvPr id="134" name="Line 19"/>
            <p:cNvSpPr>
              <a:spLocks noChangeShapeType="1"/>
            </p:cNvSpPr>
            <p:nvPr/>
          </p:nvSpPr>
          <p:spPr bwMode="auto">
            <a:xfrm flipH="1" flipV="1">
              <a:off x="4846" y="994"/>
              <a:ext cx="240" cy="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35" name="Object 20"/>
            <p:cNvGraphicFramePr>
              <a:graphicFrameLocks noChangeAspect="1"/>
            </p:cNvGraphicFramePr>
            <p:nvPr/>
          </p:nvGraphicFramePr>
          <p:xfrm>
            <a:off x="4582" y="834"/>
            <a:ext cx="337" cy="344"/>
          </p:xfrm>
          <a:graphic>
            <a:graphicData uri="http://schemas.openxmlformats.org/presentationml/2006/ole">
              <mc:AlternateContent xmlns:mc="http://schemas.openxmlformats.org/markup-compatibility/2006">
                <mc:Choice xmlns:v="urn:schemas-microsoft-com:vml" Requires="v">
                  <p:oleObj name="公式" r:id="rId13" imgW="228600" imgH="228600" progId="Equation.3">
                    <p:embed/>
                  </p:oleObj>
                </mc:Choice>
                <mc:Fallback>
                  <p:oleObj name="公式" r:id="rId13" imgW="228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2" y="834"/>
                          <a:ext cx="337"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6" name="Group 24"/>
          <p:cNvGrpSpPr>
            <a:grpSpLocks/>
          </p:cNvGrpSpPr>
          <p:nvPr/>
        </p:nvGrpSpPr>
        <p:grpSpPr bwMode="auto">
          <a:xfrm>
            <a:off x="2952848" y="4004332"/>
            <a:ext cx="1585912" cy="1150937"/>
            <a:chOff x="576" y="715"/>
            <a:chExt cx="999" cy="725"/>
          </a:xfrm>
        </p:grpSpPr>
        <p:sp>
          <p:nvSpPr>
            <p:cNvPr id="147" name="Line 25"/>
            <p:cNvSpPr>
              <a:spLocks noChangeShapeType="1"/>
            </p:cNvSpPr>
            <p:nvPr/>
          </p:nvSpPr>
          <p:spPr bwMode="auto">
            <a:xfrm>
              <a:off x="576" y="877"/>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48" name="Line 26"/>
            <p:cNvSpPr>
              <a:spLocks noChangeShapeType="1"/>
            </p:cNvSpPr>
            <p:nvPr/>
          </p:nvSpPr>
          <p:spPr bwMode="auto">
            <a:xfrm>
              <a:off x="576" y="1117"/>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49" name="Line 27"/>
            <p:cNvSpPr>
              <a:spLocks noChangeShapeType="1"/>
            </p:cNvSpPr>
            <p:nvPr/>
          </p:nvSpPr>
          <p:spPr bwMode="auto">
            <a:xfrm>
              <a:off x="576" y="1357"/>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50" name="Object 28"/>
            <p:cNvGraphicFramePr>
              <a:graphicFrameLocks noChangeAspect="1"/>
            </p:cNvGraphicFramePr>
            <p:nvPr/>
          </p:nvGraphicFramePr>
          <p:xfrm>
            <a:off x="1200" y="1155"/>
            <a:ext cx="246" cy="285"/>
          </p:xfrm>
          <a:graphic>
            <a:graphicData uri="http://schemas.openxmlformats.org/presentationml/2006/ole">
              <mc:AlternateContent xmlns:mc="http://schemas.openxmlformats.org/markup-compatibility/2006">
                <mc:Choice xmlns:v="urn:schemas-microsoft-com:vml" Requires="v">
                  <p:oleObj name="公式" r:id="rId15" imgW="164957" imgH="190335" progId="Equation.3">
                    <p:embed/>
                  </p:oleObj>
                </mc:Choice>
                <mc:Fallback>
                  <p:oleObj name="公式" r:id="rId15"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 y="1155"/>
                          <a:ext cx="246"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 name="Line 29"/>
            <p:cNvSpPr>
              <a:spLocks noChangeShapeType="1"/>
            </p:cNvSpPr>
            <p:nvPr/>
          </p:nvSpPr>
          <p:spPr bwMode="auto">
            <a:xfrm rot="-1516731">
              <a:off x="907" y="1038"/>
              <a:ext cx="384" cy="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52" name="Object 30"/>
            <p:cNvGraphicFramePr>
              <a:graphicFrameLocks noChangeAspect="1"/>
            </p:cNvGraphicFramePr>
            <p:nvPr/>
          </p:nvGraphicFramePr>
          <p:xfrm>
            <a:off x="1239" y="715"/>
            <a:ext cx="336" cy="344"/>
          </p:xfrm>
          <a:graphic>
            <a:graphicData uri="http://schemas.openxmlformats.org/presentationml/2006/ole">
              <mc:AlternateContent xmlns:mc="http://schemas.openxmlformats.org/markup-compatibility/2006">
                <mc:Choice xmlns:v="urn:schemas-microsoft-com:vml" Requires="v">
                  <p:oleObj name="公式" r:id="rId16" imgW="228600" imgH="228600" progId="Equation.3">
                    <p:embed/>
                  </p:oleObj>
                </mc:Choice>
                <mc:Fallback>
                  <p:oleObj name="公式" r:id="rId16" imgW="2286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9" y="715"/>
                          <a:ext cx="336"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 name="Group 31"/>
            <p:cNvGrpSpPr>
              <a:grpSpLocks/>
            </p:cNvGrpSpPr>
            <p:nvPr/>
          </p:nvGrpSpPr>
          <p:grpSpPr bwMode="auto">
            <a:xfrm>
              <a:off x="722" y="852"/>
              <a:ext cx="336" cy="588"/>
              <a:chOff x="722" y="778"/>
              <a:chExt cx="336" cy="588"/>
            </a:xfrm>
          </p:grpSpPr>
          <p:sp>
            <p:nvSpPr>
              <p:cNvPr id="154" name="Line 32"/>
              <p:cNvSpPr>
                <a:spLocks noChangeShapeType="1"/>
              </p:cNvSpPr>
              <p:nvPr/>
            </p:nvSpPr>
            <p:spPr bwMode="auto">
              <a:xfrm rot="-1516731">
                <a:off x="847" y="838"/>
                <a:ext cx="0"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55" name="Line 33"/>
              <p:cNvSpPr>
                <a:spLocks noChangeShapeType="1"/>
              </p:cNvSpPr>
              <p:nvPr/>
            </p:nvSpPr>
            <p:spPr bwMode="auto">
              <a:xfrm rot="-1516731">
                <a:off x="934" y="796"/>
                <a:ext cx="2"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156" name="Group 34"/>
              <p:cNvGrpSpPr>
                <a:grpSpLocks/>
              </p:cNvGrpSpPr>
              <p:nvPr/>
            </p:nvGrpSpPr>
            <p:grpSpPr bwMode="auto">
              <a:xfrm rot="-1516731">
                <a:off x="952" y="1246"/>
                <a:ext cx="96" cy="96"/>
                <a:chOff x="864" y="3216"/>
                <a:chExt cx="96" cy="96"/>
              </a:xfrm>
            </p:grpSpPr>
            <p:sp>
              <p:nvSpPr>
                <p:cNvPr id="161" name="Oval 35"/>
                <p:cNvSpPr>
                  <a:spLocks noChangeArrowheads="1"/>
                </p:cNvSpPr>
                <p:nvPr/>
              </p:nvSpPr>
              <p:spPr bwMode="auto">
                <a:xfrm>
                  <a:off x="864" y="3216"/>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nvGrpSpPr>
                <p:cNvPr id="162" name="Group 36"/>
                <p:cNvGrpSpPr>
                  <a:grpSpLocks/>
                </p:cNvGrpSpPr>
                <p:nvPr/>
              </p:nvGrpSpPr>
              <p:grpSpPr bwMode="auto">
                <a:xfrm>
                  <a:off x="882" y="3232"/>
                  <a:ext cx="48" cy="56"/>
                  <a:chOff x="1152" y="3352"/>
                  <a:chExt cx="48" cy="56"/>
                </a:xfrm>
              </p:grpSpPr>
              <p:sp>
                <p:nvSpPr>
                  <p:cNvPr id="163" name="Line 37"/>
                  <p:cNvSpPr>
                    <a:spLocks noChangeShapeType="1"/>
                  </p:cNvSpPr>
                  <p:nvPr/>
                </p:nvSpPr>
                <p:spPr bwMode="auto">
                  <a:xfrm>
                    <a:off x="1152" y="3360"/>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64" name="Line 38"/>
                  <p:cNvSpPr>
                    <a:spLocks noChangeShapeType="1"/>
                  </p:cNvSpPr>
                  <p:nvPr/>
                </p:nvSpPr>
                <p:spPr bwMode="auto">
                  <a:xfrm flipV="1">
                    <a:off x="1152" y="3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157" name="Group 39"/>
              <p:cNvGrpSpPr>
                <a:grpSpLocks/>
              </p:cNvGrpSpPr>
              <p:nvPr/>
            </p:nvGrpSpPr>
            <p:grpSpPr bwMode="auto">
              <a:xfrm rot="-1516731">
                <a:off x="722" y="778"/>
                <a:ext cx="96" cy="96"/>
                <a:chOff x="960" y="3024"/>
                <a:chExt cx="96" cy="96"/>
              </a:xfrm>
            </p:grpSpPr>
            <p:sp>
              <p:nvSpPr>
                <p:cNvPr id="159" name="Oval 40"/>
                <p:cNvSpPr>
                  <a:spLocks noChangeArrowheads="1"/>
                </p:cNvSpPr>
                <p:nvPr/>
              </p:nvSpPr>
              <p:spPr bwMode="auto">
                <a:xfrm>
                  <a:off x="960" y="3024"/>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160" name="Oval 41"/>
                <p:cNvSpPr>
                  <a:spLocks noChangeArrowheads="1"/>
                </p:cNvSpPr>
                <p:nvPr/>
              </p:nvSpPr>
              <p:spPr bwMode="auto">
                <a:xfrm>
                  <a:off x="978" y="3042"/>
                  <a:ext cx="48" cy="48"/>
                </a:xfrm>
                <a:prstGeom prst="ellipse">
                  <a:avLst/>
                </a:prstGeom>
                <a:solidFill>
                  <a:schemeClr val="tx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sp>
            <p:nvSpPr>
              <p:cNvPr id="158" name="Line 42"/>
              <p:cNvSpPr>
                <a:spLocks noChangeShapeType="1"/>
              </p:cNvSpPr>
              <p:nvPr/>
            </p:nvSpPr>
            <p:spPr bwMode="auto">
              <a:xfrm>
                <a:off x="1058" y="1066"/>
                <a:ext cx="0" cy="4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165" name="Group 44"/>
          <p:cNvGrpSpPr>
            <a:grpSpLocks/>
          </p:cNvGrpSpPr>
          <p:nvPr/>
        </p:nvGrpSpPr>
        <p:grpSpPr bwMode="auto">
          <a:xfrm>
            <a:off x="5029716" y="3736044"/>
            <a:ext cx="1457325" cy="1354138"/>
            <a:chOff x="1632" y="440"/>
            <a:chExt cx="918" cy="853"/>
          </a:xfrm>
        </p:grpSpPr>
        <p:sp>
          <p:nvSpPr>
            <p:cNvPr id="166" name="Line 45"/>
            <p:cNvSpPr>
              <a:spLocks noChangeShapeType="1"/>
            </p:cNvSpPr>
            <p:nvPr/>
          </p:nvSpPr>
          <p:spPr bwMode="auto">
            <a:xfrm>
              <a:off x="1632" y="76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67" name="Line 46"/>
            <p:cNvSpPr>
              <a:spLocks noChangeShapeType="1"/>
            </p:cNvSpPr>
            <p:nvPr/>
          </p:nvSpPr>
          <p:spPr bwMode="auto">
            <a:xfrm>
              <a:off x="1632" y="1248"/>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68" name="Line 47"/>
            <p:cNvSpPr>
              <a:spLocks noChangeShapeType="1"/>
            </p:cNvSpPr>
            <p:nvPr/>
          </p:nvSpPr>
          <p:spPr bwMode="auto">
            <a:xfrm>
              <a:off x="1632" y="1008"/>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69" name="Object 48"/>
            <p:cNvGraphicFramePr>
              <a:graphicFrameLocks noChangeAspect="1"/>
            </p:cNvGraphicFramePr>
            <p:nvPr/>
          </p:nvGraphicFramePr>
          <p:xfrm>
            <a:off x="2304" y="1008"/>
            <a:ext cx="246" cy="285"/>
          </p:xfrm>
          <a:graphic>
            <a:graphicData uri="http://schemas.openxmlformats.org/presentationml/2006/ole">
              <mc:AlternateContent xmlns:mc="http://schemas.openxmlformats.org/markup-compatibility/2006">
                <mc:Choice xmlns:v="urn:schemas-microsoft-com:vml" Requires="v">
                  <p:oleObj name="公式" r:id="rId18" imgW="164957" imgH="190335" progId="Equation.3">
                    <p:embed/>
                  </p:oleObj>
                </mc:Choice>
                <mc:Fallback>
                  <p:oleObj name="公式" r:id="rId18"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1008"/>
                          <a:ext cx="246"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 name="Object 49"/>
            <p:cNvGraphicFramePr>
              <a:graphicFrameLocks noChangeAspect="1"/>
            </p:cNvGraphicFramePr>
            <p:nvPr/>
          </p:nvGraphicFramePr>
          <p:xfrm>
            <a:off x="1684" y="440"/>
            <a:ext cx="337" cy="344"/>
          </p:xfrm>
          <a:graphic>
            <a:graphicData uri="http://schemas.openxmlformats.org/presentationml/2006/ole">
              <mc:AlternateContent xmlns:mc="http://schemas.openxmlformats.org/markup-compatibility/2006">
                <mc:Choice xmlns:v="urn:schemas-microsoft-com:vml" Requires="v">
                  <p:oleObj name="公式" r:id="rId19" imgW="228600" imgH="228600" progId="Equation.3">
                    <p:embed/>
                  </p:oleObj>
                </mc:Choice>
                <mc:Fallback>
                  <p:oleObj name="公式" r:id="rId19" imgW="2286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84" y="440"/>
                          <a:ext cx="337"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1" name="Group 50"/>
            <p:cNvGrpSpPr>
              <a:grpSpLocks/>
            </p:cNvGrpSpPr>
            <p:nvPr/>
          </p:nvGrpSpPr>
          <p:grpSpPr bwMode="auto">
            <a:xfrm rot="-3900281">
              <a:off x="1806" y="690"/>
              <a:ext cx="336" cy="588"/>
              <a:chOff x="2498" y="634"/>
              <a:chExt cx="336" cy="588"/>
            </a:xfrm>
          </p:grpSpPr>
          <p:sp>
            <p:nvSpPr>
              <p:cNvPr id="173" name="Line 51"/>
              <p:cNvSpPr>
                <a:spLocks noChangeShapeType="1"/>
              </p:cNvSpPr>
              <p:nvPr/>
            </p:nvSpPr>
            <p:spPr bwMode="auto">
              <a:xfrm rot="20083269">
                <a:off x="2623" y="694"/>
                <a:ext cx="0"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74" name="Line 52"/>
              <p:cNvSpPr>
                <a:spLocks noChangeShapeType="1"/>
              </p:cNvSpPr>
              <p:nvPr/>
            </p:nvSpPr>
            <p:spPr bwMode="auto">
              <a:xfrm rot="-1516731">
                <a:off x="2710" y="652"/>
                <a:ext cx="2"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175" name="Group 53"/>
              <p:cNvGrpSpPr>
                <a:grpSpLocks/>
              </p:cNvGrpSpPr>
              <p:nvPr/>
            </p:nvGrpSpPr>
            <p:grpSpPr bwMode="auto">
              <a:xfrm rot="-1516731">
                <a:off x="2728" y="1102"/>
                <a:ext cx="96" cy="96"/>
                <a:chOff x="864" y="3216"/>
                <a:chExt cx="96" cy="96"/>
              </a:xfrm>
            </p:grpSpPr>
            <p:sp>
              <p:nvSpPr>
                <p:cNvPr id="180" name="Oval 54"/>
                <p:cNvSpPr>
                  <a:spLocks noChangeArrowheads="1"/>
                </p:cNvSpPr>
                <p:nvPr/>
              </p:nvSpPr>
              <p:spPr bwMode="auto">
                <a:xfrm>
                  <a:off x="864" y="3216"/>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nvGrpSpPr>
                <p:cNvPr id="181" name="Group 55"/>
                <p:cNvGrpSpPr>
                  <a:grpSpLocks/>
                </p:cNvGrpSpPr>
                <p:nvPr/>
              </p:nvGrpSpPr>
              <p:grpSpPr bwMode="auto">
                <a:xfrm>
                  <a:off x="882" y="3232"/>
                  <a:ext cx="48" cy="56"/>
                  <a:chOff x="1152" y="3352"/>
                  <a:chExt cx="48" cy="56"/>
                </a:xfrm>
              </p:grpSpPr>
              <p:sp>
                <p:nvSpPr>
                  <p:cNvPr id="182" name="Line 56"/>
                  <p:cNvSpPr>
                    <a:spLocks noChangeShapeType="1"/>
                  </p:cNvSpPr>
                  <p:nvPr/>
                </p:nvSpPr>
                <p:spPr bwMode="auto">
                  <a:xfrm>
                    <a:off x="1152" y="3360"/>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83" name="Line 57"/>
                  <p:cNvSpPr>
                    <a:spLocks noChangeShapeType="1"/>
                  </p:cNvSpPr>
                  <p:nvPr/>
                </p:nvSpPr>
                <p:spPr bwMode="auto">
                  <a:xfrm flipV="1">
                    <a:off x="1152" y="3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176" name="Group 58"/>
              <p:cNvGrpSpPr>
                <a:grpSpLocks/>
              </p:cNvGrpSpPr>
              <p:nvPr/>
            </p:nvGrpSpPr>
            <p:grpSpPr bwMode="auto">
              <a:xfrm rot="-1516731">
                <a:off x="2498" y="634"/>
                <a:ext cx="96" cy="96"/>
                <a:chOff x="960" y="3024"/>
                <a:chExt cx="96" cy="96"/>
              </a:xfrm>
            </p:grpSpPr>
            <p:sp>
              <p:nvSpPr>
                <p:cNvPr id="178" name="Oval 59"/>
                <p:cNvSpPr>
                  <a:spLocks noChangeArrowheads="1"/>
                </p:cNvSpPr>
                <p:nvPr/>
              </p:nvSpPr>
              <p:spPr bwMode="auto">
                <a:xfrm>
                  <a:off x="960" y="3024"/>
                  <a:ext cx="96" cy="96"/>
                </a:xfrm>
                <a:prstGeom prst="ellipse">
                  <a:avLst/>
                </a:prstGeom>
                <a:noFill/>
                <a:ln w="2857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179" name="Oval 60"/>
                <p:cNvSpPr>
                  <a:spLocks noChangeArrowheads="1"/>
                </p:cNvSpPr>
                <p:nvPr/>
              </p:nvSpPr>
              <p:spPr bwMode="auto">
                <a:xfrm>
                  <a:off x="978" y="3042"/>
                  <a:ext cx="48" cy="48"/>
                </a:xfrm>
                <a:prstGeom prst="ellipse">
                  <a:avLst/>
                </a:prstGeom>
                <a:solidFill>
                  <a:schemeClr val="tx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sp>
            <p:nvSpPr>
              <p:cNvPr id="177" name="Line 61"/>
              <p:cNvSpPr>
                <a:spLocks noChangeShapeType="1"/>
              </p:cNvSpPr>
              <p:nvPr/>
            </p:nvSpPr>
            <p:spPr bwMode="auto">
              <a:xfrm>
                <a:off x="2834" y="922"/>
                <a:ext cx="0" cy="4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sp>
          <p:nvSpPr>
            <p:cNvPr id="172" name="Line 62"/>
            <p:cNvSpPr>
              <a:spLocks noChangeShapeType="1"/>
            </p:cNvSpPr>
            <p:nvPr/>
          </p:nvSpPr>
          <p:spPr bwMode="auto">
            <a:xfrm>
              <a:off x="1968" y="702"/>
              <a:ext cx="0" cy="240"/>
            </a:xfrm>
            <a:prstGeom prst="line">
              <a:avLst/>
            </a:prstGeom>
            <a:noFill/>
            <a:ln w="28575">
              <a:solidFill>
                <a:srgbClr val="0066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nvGrpSpPr>
          <p:cNvPr id="184" name="Group 64"/>
          <p:cNvGrpSpPr>
            <a:grpSpLocks/>
          </p:cNvGrpSpPr>
          <p:nvPr/>
        </p:nvGrpSpPr>
        <p:grpSpPr bwMode="auto">
          <a:xfrm>
            <a:off x="6793457" y="3986869"/>
            <a:ext cx="1912938" cy="1125538"/>
            <a:chOff x="3409" y="494"/>
            <a:chExt cx="1205" cy="709"/>
          </a:xfrm>
        </p:grpSpPr>
        <p:sp>
          <p:nvSpPr>
            <p:cNvPr id="185" name="Line 65"/>
            <p:cNvSpPr>
              <a:spLocks noChangeShapeType="1"/>
            </p:cNvSpPr>
            <p:nvPr/>
          </p:nvSpPr>
          <p:spPr bwMode="auto">
            <a:xfrm>
              <a:off x="3771" y="64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86" name="Line 66"/>
            <p:cNvSpPr>
              <a:spLocks noChangeShapeType="1"/>
            </p:cNvSpPr>
            <p:nvPr/>
          </p:nvSpPr>
          <p:spPr bwMode="auto">
            <a:xfrm>
              <a:off x="3771" y="88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87" name="Line 67"/>
            <p:cNvSpPr>
              <a:spLocks noChangeShapeType="1"/>
            </p:cNvSpPr>
            <p:nvPr/>
          </p:nvSpPr>
          <p:spPr bwMode="auto">
            <a:xfrm>
              <a:off x="3771" y="1120"/>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188" name="Object 68"/>
            <p:cNvGraphicFramePr>
              <a:graphicFrameLocks noChangeAspect="1"/>
            </p:cNvGraphicFramePr>
            <p:nvPr/>
          </p:nvGraphicFramePr>
          <p:xfrm>
            <a:off x="4368" y="918"/>
            <a:ext cx="246" cy="285"/>
          </p:xfrm>
          <a:graphic>
            <a:graphicData uri="http://schemas.openxmlformats.org/presentationml/2006/ole">
              <mc:AlternateContent xmlns:mc="http://schemas.openxmlformats.org/markup-compatibility/2006">
                <mc:Choice xmlns:v="urn:schemas-microsoft-com:vml" Requires="v">
                  <p:oleObj name="公式" r:id="rId21" imgW="164957" imgH="190335" progId="Equation.3">
                    <p:embed/>
                  </p:oleObj>
                </mc:Choice>
                <mc:Fallback>
                  <p:oleObj name="公式" r:id="rId21"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 y="918"/>
                          <a:ext cx="246"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 name="Object 69"/>
            <p:cNvGraphicFramePr>
              <a:graphicFrameLocks noChangeAspect="1"/>
            </p:cNvGraphicFramePr>
            <p:nvPr/>
          </p:nvGraphicFramePr>
          <p:xfrm>
            <a:off x="3409" y="494"/>
            <a:ext cx="336" cy="344"/>
          </p:xfrm>
          <a:graphic>
            <a:graphicData uri="http://schemas.openxmlformats.org/presentationml/2006/ole">
              <mc:AlternateContent xmlns:mc="http://schemas.openxmlformats.org/markup-compatibility/2006">
                <mc:Choice xmlns:v="urn:schemas-microsoft-com:vml" Requires="v">
                  <p:oleObj name="公式" r:id="rId22" imgW="228600" imgH="228600" progId="Equation.3">
                    <p:embed/>
                  </p:oleObj>
                </mc:Choice>
                <mc:Fallback>
                  <p:oleObj name="公式" r:id="rId22" imgW="2286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09" y="494"/>
                          <a:ext cx="336"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1" name="Group 71"/>
            <p:cNvGrpSpPr>
              <a:grpSpLocks/>
            </p:cNvGrpSpPr>
            <p:nvPr/>
          </p:nvGrpSpPr>
          <p:grpSpPr bwMode="auto">
            <a:xfrm rot="3034223">
              <a:off x="4028" y="611"/>
              <a:ext cx="227" cy="613"/>
              <a:chOff x="4287" y="613"/>
              <a:chExt cx="227" cy="613"/>
            </a:xfrm>
          </p:grpSpPr>
          <p:sp>
            <p:nvSpPr>
              <p:cNvPr id="194" name="Line 72"/>
              <p:cNvSpPr>
                <a:spLocks noChangeShapeType="1"/>
              </p:cNvSpPr>
              <p:nvPr/>
            </p:nvSpPr>
            <p:spPr bwMode="auto">
              <a:xfrm rot="-1516731">
                <a:off x="4303" y="694"/>
                <a:ext cx="0"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195" name="Line 73"/>
              <p:cNvSpPr>
                <a:spLocks noChangeShapeType="1"/>
              </p:cNvSpPr>
              <p:nvPr/>
            </p:nvSpPr>
            <p:spPr bwMode="auto">
              <a:xfrm rot="-1516731">
                <a:off x="4390" y="652"/>
                <a:ext cx="2"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196" name="Group 74"/>
              <p:cNvGrpSpPr>
                <a:grpSpLocks/>
              </p:cNvGrpSpPr>
              <p:nvPr/>
            </p:nvGrpSpPr>
            <p:grpSpPr bwMode="auto">
              <a:xfrm rot="-1516731">
                <a:off x="4302" y="623"/>
                <a:ext cx="96" cy="603"/>
                <a:chOff x="856" y="2713"/>
                <a:chExt cx="96" cy="603"/>
              </a:xfrm>
            </p:grpSpPr>
            <p:sp>
              <p:nvSpPr>
                <p:cNvPr id="201" name="Oval 75"/>
                <p:cNvSpPr>
                  <a:spLocks noChangeArrowheads="1"/>
                </p:cNvSpPr>
                <p:nvPr/>
              </p:nvSpPr>
              <p:spPr bwMode="auto">
                <a:xfrm>
                  <a:off x="856" y="3220"/>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nvGrpSpPr>
                <p:cNvPr id="202" name="Group 76"/>
                <p:cNvGrpSpPr>
                  <a:grpSpLocks/>
                </p:cNvGrpSpPr>
                <p:nvPr/>
              </p:nvGrpSpPr>
              <p:grpSpPr bwMode="auto">
                <a:xfrm>
                  <a:off x="877" y="2713"/>
                  <a:ext cx="52" cy="68"/>
                  <a:chOff x="1147" y="2833"/>
                  <a:chExt cx="52" cy="68"/>
                </a:xfrm>
              </p:grpSpPr>
              <p:sp>
                <p:nvSpPr>
                  <p:cNvPr id="203" name="Line 77"/>
                  <p:cNvSpPr>
                    <a:spLocks noChangeShapeType="1"/>
                  </p:cNvSpPr>
                  <p:nvPr/>
                </p:nvSpPr>
                <p:spPr bwMode="auto">
                  <a:xfrm>
                    <a:off x="1147" y="2853"/>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204" name="Line 78"/>
                  <p:cNvSpPr>
                    <a:spLocks noChangeShapeType="1"/>
                  </p:cNvSpPr>
                  <p:nvPr/>
                </p:nvSpPr>
                <p:spPr bwMode="auto">
                  <a:xfrm flipV="1">
                    <a:off x="1151" y="2833"/>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197" name="Group 79"/>
              <p:cNvGrpSpPr>
                <a:grpSpLocks/>
              </p:cNvGrpSpPr>
              <p:nvPr/>
            </p:nvGrpSpPr>
            <p:grpSpPr bwMode="auto">
              <a:xfrm rot="-1516731">
                <a:off x="4287" y="613"/>
                <a:ext cx="96" cy="588"/>
                <a:chOff x="960" y="3024"/>
                <a:chExt cx="96" cy="588"/>
              </a:xfrm>
            </p:grpSpPr>
            <p:sp>
              <p:nvSpPr>
                <p:cNvPr id="199" name="Oval 80"/>
                <p:cNvSpPr>
                  <a:spLocks noChangeArrowheads="1"/>
                </p:cNvSpPr>
                <p:nvPr/>
              </p:nvSpPr>
              <p:spPr bwMode="auto">
                <a:xfrm>
                  <a:off x="960" y="3024"/>
                  <a:ext cx="96" cy="96"/>
                </a:xfrm>
                <a:prstGeom prst="ellipse">
                  <a:avLst/>
                </a:prstGeom>
                <a:noFill/>
                <a:ln w="2857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200" name="Oval 81"/>
                <p:cNvSpPr>
                  <a:spLocks noChangeArrowheads="1"/>
                </p:cNvSpPr>
                <p:nvPr/>
              </p:nvSpPr>
              <p:spPr bwMode="auto">
                <a:xfrm>
                  <a:off x="993" y="3564"/>
                  <a:ext cx="48" cy="48"/>
                </a:xfrm>
                <a:prstGeom prst="ellipse">
                  <a:avLst/>
                </a:prstGeom>
                <a:solidFill>
                  <a:schemeClr val="tx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sp>
            <p:nvSpPr>
              <p:cNvPr id="198" name="Line 82"/>
              <p:cNvSpPr>
                <a:spLocks noChangeShapeType="1"/>
              </p:cNvSpPr>
              <p:nvPr/>
            </p:nvSpPr>
            <p:spPr bwMode="auto">
              <a:xfrm>
                <a:off x="4514" y="922"/>
                <a:ext cx="0" cy="4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sp>
          <p:nvSpPr>
            <p:cNvPr id="192" name="Line 83"/>
            <p:cNvSpPr>
              <a:spLocks noChangeShapeType="1"/>
            </p:cNvSpPr>
            <p:nvPr/>
          </p:nvSpPr>
          <p:spPr bwMode="auto">
            <a:xfrm>
              <a:off x="3723" y="678"/>
              <a:ext cx="336" cy="192"/>
            </a:xfrm>
            <a:prstGeom prst="line">
              <a:avLst/>
            </a:prstGeom>
            <a:noFill/>
            <a:ln w="28575">
              <a:solidFill>
                <a:srgbClr val="0066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nvGrpSpPr>
          <p:cNvPr id="205" name="Group 86"/>
          <p:cNvGrpSpPr>
            <a:grpSpLocks/>
          </p:cNvGrpSpPr>
          <p:nvPr/>
        </p:nvGrpSpPr>
        <p:grpSpPr bwMode="auto">
          <a:xfrm>
            <a:off x="929515" y="4085294"/>
            <a:ext cx="1408113" cy="1138238"/>
            <a:chOff x="384" y="528"/>
            <a:chExt cx="887" cy="717"/>
          </a:xfrm>
        </p:grpSpPr>
        <p:sp>
          <p:nvSpPr>
            <p:cNvPr id="206" name="Line 87"/>
            <p:cNvSpPr>
              <a:spLocks noChangeShapeType="1"/>
            </p:cNvSpPr>
            <p:nvPr/>
          </p:nvSpPr>
          <p:spPr bwMode="auto">
            <a:xfrm>
              <a:off x="384" y="624"/>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207" name="Line 88"/>
            <p:cNvSpPr>
              <a:spLocks noChangeShapeType="1"/>
            </p:cNvSpPr>
            <p:nvPr/>
          </p:nvSpPr>
          <p:spPr bwMode="auto">
            <a:xfrm>
              <a:off x="384" y="864"/>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208" name="Line 89"/>
            <p:cNvSpPr>
              <a:spLocks noChangeShapeType="1"/>
            </p:cNvSpPr>
            <p:nvPr/>
          </p:nvSpPr>
          <p:spPr bwMode="auto">
            <a:xfrm>
              <a:off x="384" y="1104"/>
              <a:ext cx="62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209" name="Group 90"/>
            <p:cNvGrpSpPr>
              <a:grpSpLocks/>
            </p:cNvGrpSpPr>
            <p:nvPr/>
          </p:nvGrpSpPr>
          <p:grpSpPr bwMode="auto">
            <a:xfrm>
              <a:off x="624" y="528"/>
              <a:ext cx="98" cy="610"/>
              <a:chOff x="624" y="2142"/>
              <a:chExt cx="98" cy="610"/>
            </a:xfrm>
          </p:grpSpPr>
          <p:sp>
            <p:nvSpPr>
              <p:cNvPr id="213" name="Line 91"/>
              <p:cNvSpPr>
                <a:spLocks noChangeShapeType="1"/>
              </p:cNvSpPr>
              <p:nvPr/>
            </p:nvSpPr>
            <p:spPr bwMode="auto">
              <a:xfrm>
                <a:off x="624" y="2208"/>
                <a:ext cx="0"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214" name="Line 92"/>
              <p:cNvSpPr>
                <a:spLocks noChangeShapeType="1"/>
              </p:cNvSpPr>
              <p:nvPr/>
            </p:nvSpPr>
            <p:spPr bwMode="auto">
              <a:xfrm>
                <a:off x="720" y="2208"/>
                <a:ext cx="2" cy="528"/>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nvGrpSpPr>
              <p:cNvPr id="215" name="Group 93"/>
              <p:cNvGrpSpPr>
                <a:grpSpLocks/>
              </p:cNvGrpSpPr>
              <p:nvPr/>
            </p:nvGrpSpPr>
            <p:grpSpPr bwMode="auto">
              <a:xfrm>
                <a:off x="624" y="2656"/>
                <a:ext cx="96" cy="96"/>
                <a:chOff x="864" y="3216"/>
                <a:chExt cx="96" cy="96"/>
              </a:xfrm>
            </p:grpSpPr>
            <p:sp>
              <p:nvSpPr>
                <p:cNvPr id="219" name="Oval 94"/>
                <p:cNvSpPr>
                  <a:spLocks noChangeArrowheads="1"/>
                </p:cNvSpPr>
                <p:nvPr/>
              </p:nvSpPr>
              <p:spPr bwMode="auto">
                <a:xfrm>
                  <a:off x="864" y="3216"/>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grpSp>
              <p:nvGrpSpPr>
                <p:cNvPr id="220" name="Group 95"/>
                <p:cNvGrpSpPr>
                  <a:grpSpLocks/>
                </p:cNvGrpSpPr>
                <p:nvPr/>
              </p:nvGrpSpPr>
              <p:grpSpPr bwMode="auto">
                <a:xfrm>
                  <a:off x="882" y="3232"/>
                  <a:ext cx="48" cy="56"/>
                  <a:chOff x="1152" y="3352"/>
                  <a:chExt cx="48" cy="56"/>
                </a:xfrm>
              </p:grpSpPr>
              <p:sp>
                <p:nvSpPr>
                  <p:cNvPr id="221" name="Line 96"/>
                  <p:cNvSpPr>
                    <a:spLocks noChangeShapeType="1"/>
                  </p:cNvSpPr>
                  <p:nvPr/>
                </p:nvSpPr>
                <p:spPr bwMode="auto">
                  <a:xfrm>
                    <a:off x="1152" y="3360"/>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sp>
                <p:nvSpPr>
                  <p:cNvPr id="222" name="Line 97"/>
                  <p:cNvSpPr>
                    <a:spLocks noChangeShapeType="1"/>
                  </p:cNvSpPr>
                  <p:nvPr/>
                </p:nvSpPr>
                <p:spPr bwMode="auto">
                  <a:xfrm flipV="1">
                    <a:off x="1152" y="3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pSp>
          </p:grpSp>
          <p:grpSp>
            <p:nvGrpSpPr>
              <p:cNvPr id="216" name="Group 98"/>
              <p:cNvGrpSpPr>
                <a:grpSpLocks/>
              </p:cNvGrpSpPr>
              <p:nvPr/>
            </p:nvGrpSpPr>
            <p:grpSpPr bwMode="auto">
              <a:xfrm>
                <a:off x="624" y="2142"/>
                <a:ext cx="96" cy="96"/>
                <a:chOff x="960" y="3024"/>
                <a:chExt cx="96" cy="96"/>
              </a:xfrm>
            </p:grpSpPr>
            <p:sp>
              <p:nvSpPr>
                <p:cNvPr id="217" name="Oval 99"/>
                <p:cNvSpPr>
                  <a:spLocks noChangeArrowheads="1"/>
                </p:cNvSpPr>
                <p:nvPr/>
              </p:nvSpPr>
              <p:spPr bwMode="auto">
                <a:xfrm>
                  <a:off x="960" y="3024"/>
                  <a:ext cx="96" cy="96"/>
                </a:xfrm>
                <a:prstGeom prst="ellipse">
                  <a:avLst/>
                </a:prstGeom>
                <a:solidFill>
                  <a:schemeClr val="bg1"/>
                </a:solidFill>
                <a:ln w="2857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SimHei" charset="-122"/>
                    <a:ea typeface="SimHei" charset="-122"/>
                    <a:cs typeface="SimHei" charset="-122"/>
                  </a:endParaRPr>
                </a:p>
              </p:txBody>
            </p:sp>
            <p:sp>
              <p:nvSpPr>
                <p:cNvPr id="218" name="Oval 100"/>
                <p:cNvSpPr>
                  <a:spLocks noChangeArrowheads="1"/>
                </p:cNvSpPr>
                <p:nvPr/>
              </p:nvSpPr>
              <p:spPr bwMode="auto">
                <a:xfrm>
                  <a:off x="978" y="3042"/>
                  <a:ext cx="48" cy="48"/>
                </a:xfrm>
                <a:prstGeom prst="ellipse">
                  <a:avLst/>
                </a:prstGeom>
                <a:solidFill>
                  <a:schemeClr val="tx1"/>
                </a:solidFill>
                <a:ln w="9525">
                  <a:solidFill>
                    <a:srgbClr val="D6009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latin typeface="SimHei" charset="-122"/>
                    <a:ea typeface="SimHei" charset="-122"/>
                    <a:cs typeface="SimHei" charset="-122"/>
                  </a:endParaRPr>
                </a:p>
              </p:txBody>
            </p:sp>
          </p:grpSp>
        </p:grpSp>
        <p:graphicFrame>
          <p:nvGraphicFramePr>
            <p:cNvPr id="210" name="Object 101"/>
            <p:cNvGraphicFramePr>
              <a:graphicFrameLocks noChangeAspect="1"/>
            </p:cNvGraphicFramePr>
            <p:nvPr/>
          </p:nvGraphicFramePr>
          <p:xfrm>
            <a:off x="1010" y="960"/>
            <a:ext cx="246" cy="285"/>
          </p:xfrm>
          <a:graphic>
            <a:graphicData uri="http://schemas.openxmlformats.org/presentationml/2006/ole">
              <mc:AlternateContent xmlns:mc="http://schemas.openxmlformats.org/markup-compatibility/2006">
                <mc:Choice xmlns:v="urn:schemas-microsoft-com:vml" Requires="v">
                  <p:oleObj name="公式" r:id="rId24" imgW="164957" imgH="190335" progId="Equation.3">
                    <p:embed/>
                  </p:oleObj>
                </mc:Choice>
                <mc:Fallback>
                  <p:oleObj name="公式" r:id="rId24" imgW="164957"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 y="960"/>
                          <a:ext cx="246"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 name="Line 102"/>
            <p:cNvSpPr>
              <a:spLocks noChangeShapeType="1"/>
            </p:cNvSpPr>
            <p:nvPr/>
          </p:nvSpPr>
          <p:spPr bwMode="auto">
            <a:xfrm>
              <a:off x="720" y="816"/>
              <a:ext cx="240" cy="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charset="-122"/>
                <a:ea typeface="SimHei" charset="-122"/>
                <a:cs typeface="SimHei" charset="-122"/>
              </a:endParaRPr>
            </a:p>
          </p:txBody>
        </p:sp>
        <p:graphicFrame>
          <p:nvGraphicFramePr>
            <p:cNvPr id="212" name="Object 103"/>
            <p:cNvGraphicFramePr>
              <a:graphicFrameLocks noChangeAspect="1"/>
            </p:cNvGraphicFramePr>
            <p:nvPr/>
          </p:nvGraphicFramePr>
          <p:xfrm>
            <a:off x="934" y="632"/>
            <a:ext cx="337" cy="345"/>
          </p:xfrm>
          <a:graphic>
            <a:graphicData uri="http://schemas.openxmlformats.org/presentationml/2006/ole">
              <mc:AlternateContent xmlns:mc="http://schemas.openxmlformats.org/markup-compatibility/2006">
                <mc:Choice xmlns:v="urn:schemas-microsoft-com:vml" Requires="v">
                  <p:oleObj name="公式" r:id="rId25" imgW="228600" imgH="228600" progId="Equation.3">
                    <p:embed/>
                  </p:oleObj>
                </mc:Choice>
                <mc:Fallback>
                  <p:oleObj name="公式" r:id="rId25" imgW="22860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34" y="632"/>
                          <a:ext cx="33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223" name="文本框 222"/>
              <p:cNvSpPr txBox="1"/>
              <p:nvPr/>
            </p:nvSpPr>
            <p:spPr>
              <a:xfrm>
                <a:off x="534816" y="5458557"/>
                <a:ext cx="19096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charset="0"/>
                          <a:ea typeface="SimHei" charset="-122"/>
                          <a:cs typeface="SimHei" charset="-122"/>
                        </a:rPr>
                        <m:t>𝜽</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𝟎</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𝑴</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𝟎</m:t>
                      </m:r>
                    </m:oMath>
                  </m:oMathPara>
                </a14:m>
                <a:endParaRPr lang="zh-CN" altLang="en-US" sz="2400" b="1" dirty="0">
                  <a:latin typeface="SimHei" charset="-122"/>
                  <a:ea typeface="SimHei" charset="-122"/>
                  <a:cs typeface="SimHei" charset="-122"/>
                </a:endParaRPr>
              </a:p>
            </p:txBody>
          </p:sp>
        </mc:Choice>
        <mc:Fallback xmlns="">
          <p:sp>
            <p:nvSpPr>
              <p:cNvPr id="223" name="文本框 222"/>
              <p:cNvSpPr txBox="1">
                <a:spLocks noRot="1" noChangeAspect="1" noMove="1" noResize="1" noEditPoints="1" noAdjustHandles="1" noChangeArrowheads="1" noChangeShapeType="1" noTextEdit="1"/>
              </p:cNvSpPr>
              <p:nvPr/>
            </p:nvSpPr>
            <p:spPr>
              <a:xfrm>
                <a:off x="534816" y="5458557"/>
                <a:ext cx="1909625" cy="369332"/>
              </a:xfrm>
              <a:prstGeom prst="rect">
                <a:avLst/>
              </a:prstGeom>
              <a:blipFill rotWithShape="0">
                <a:blip r:embed="rId27"/>
                <a:stretch>
                  <a:fillRect l="-1278" r="-958"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p:cNvSpPr txBox="1"/>
              <p:nvPr/>
            </p:nvSpPr>
            <p:spPr>
              <a:xfrm>
                <a:off x="2503935" y="5441860"/>
                <a:ext cx="2193293"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charset="0"/>
                          <a:ea typeface="SimHei" charset="-122"/>
                          <a:cs typeface="SimHei" charset="-122"/>
                        </a:rPr>
                        <m:t>𝜽</m:t>
                      </m:r>
                      <m:r>
                        <a:rPr lang="en-US" altLang="zh-CN" sz="2400" b="1" i="1" smtClean="0">
                          <a:latin typeface="Cambria Math" charset="0"/>
                          <a:ea typeface="SimHei" charset="-122"/>
                          <a:cs typeface="SimHei" charset="-122"/>
                        </a:rPr>
                        <m:t>&lt;</m:t>
                      </m:r>
                      <m:sSup>
                        <m:sSupPr>
                          <m:ctrlPr>
                            <a:rPr lang="en-US" altLang="zh-CN" sz="2400" b="1" i="1" smtClean="0">
                              <a:latin typeface="Cambria Math" panose="02040503050406030204" pitchFamily="18" charset="0"/>
                              <a:ea typeface="SimHei" charset="-122"/>
                              <a:cs typeface="SimHei" charset="-122"/>
                            </a:rPr>
                          </m:ctrlPr>
                        </m:sSupPr>
                        <m:e>
                          <m:r>
                            <a:rPr lang="en-US" altLang="zh-CN" sz="2400" b="1" i="1" smtClean="0">
                              <a:latin typeface="Cambria Math" charset="0"/>
                              <a:ea typeface="SimHei" charset="-122"/>
                              <a:cs typeface="SimHei" charset="-122"/>
                            </a:rPr>
                            <m:t>𝟗𝟎</m:t>
                          </m:r>
                        </m:e>
                        <m:sup>
                          <m:r>
                            <a:rPr lang="en-US" altLang="zh-CN" sz="2400" b="1" i="1" smtClean="0">
                              <a:latin typeface="Cambria Math" charset="0"/>
                              <a:ea typeface="SimHei" charset="-122"/>
                              <a:cs typeface="SimHei" charset="-122"/>
                            </a:rPr>
                            <m:t>°</m:t>
                          </m:r>
                        </m:sup>
                      </m:sSup>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𝑴</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𝟎</m:t>
                      </m:r>
                    </m:oMath>
                  </m:oMathPara>
                </a14:m>
                <a:endParaRPr lang="zh-CN" altLang="en-US" sz="2400" b="1" dirty="0">
                  <a:latin typeface="SimHei" charset="-122"/>
                  <a:ea typeface="SimHei" charset="-122"/>
                  <a:cs typeface="SimHei" charset="-122"/>
                </a:endParaRPr>
              </a:p>
            </p:txBody>
          </p:sp>
        </mc:Choice>
        <mc:Fallback xmlns="">
          <p:sp>
            <p:nvSpPr>
              <p:cNvPr id="224" name="文本框 223"/>
              <p:cNvSpPr txBox="1">
                <a:spLocks noRot="1" noChangeAspect="1" noMove="1" noResize="1" noEditPoints="1" noAdjustHandles="1" noChangeArrowheads="1" noChangeShapeType="1" noTextEdit="1"/>
              </p:cNvSpPr>
              <p:nvPr/>
            </p:nvSpPr>
            <p:spPr>
              <a:xfrm>
                <a:off x="2503935" y="5441860"/>
                <a:ext cx="2193293" cy="377667"/>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 name="文本框 224"/>
              <p:cNvSpPr txBox="1"/>
              <p:nvPr/>
            </p:nvSpPr>
            <p:spPr>
              <a:xfrm>
                <a:off x="4830792" y="5421567"/>
                <a:ext cx="1573508" cy="74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charset="0"/>
                          <a:ea typeface="SimHei" charset="-122"/>
                          <a:cs typeface="SimHei" charset="-122"/>
                        </a:rPr>
                        <m:t>𝜽</m:t>
                      </m:r>
                      <m:r>
                        <a:rPr lang="en-US" altLang="zh-CN" sz="2400" b="1" i="1" smtClean="0">
                          <a:latin typeface="Cambria Math" charset="0"/>
                          <a:ea typeface="SimHei" charset="-122"/>
                          <a:cs typeface="SimHei" charset="-122"/>
                        </a:rPr>
                        <m:t>=</m:t>
                      </m:r>
                      <m:sSup>
                        <m:sSupPr>
                          <m:ctrlPr>
                            <a:rPr lang="en-US" altLang="zh-CN" sz="2400" b="1" i="1" smtClean="0">
                              <a:latin typeface="Cambria Math" panose="02040503050406030204" pitchFamily="18" charset="0"/>
                              <a:ea typeface="SimHei" charset="-122"/>
                              <a:cs typeface="SimHei" charset="-122"/>
                            </a:rPr>
                          </m:ctrlPr>
                        </m:sSupPr>
                        <m:e>
                          <m:r>
                            <a:rPr lang="en-US" altLang="zh-CN" sz="2400" b="1" i="1" smtClean="0">
                              <a:latin typeface="Cambria Math" charset="0"/>
                              <a:ea typeface="SimHei" charset="-122"/>
                              <a:cs typeface="SimHei" charset="-122"/>
                            </a:rPr>
                            <m:t>𝟗𝟎</m:t>
                          </m:r>
                        </m:e>
                        <m:sup>
                          <m:r>
                            <a:rPr lang="en-US" altLang="zh-CN" sz="2400" b="1" i="1" smtClean="0">
                              <a:latin typeface="Cambria Math" charset="0"/>
                              <a:ea typeface="SimHei" charset="-122"/>
                              <a:cs typeface="SimHei" charset="-122"/>
                            </a:rPr>
                            <m:t>°</m:t>
                          </m:r>
                        </m:sup>
                      </m:sSup>
                      <m:r>
                        <a:rPr lang="en-US" altLang="zh-CN" sz="2400" b="1" i="1" smtClean="0">
                          <a:latin typeface="Cambria Math" charset="0"/>
                          <a:ea typeface="SimHei" charset="-122"/>
                          <a:cs typeface="SimHei" charset="-122"/>
                        </a:rPr>
                        <m:t>,</m:t>
                      </m:r>
                    </m:oMath>
                  </m:oMathPara>
                </a14:m>
                <a:endParaRPr lang="en-US" altLang="zh-CN" sz="2400" b="1" i="1" dirty="0">
                  <a:latin typeface="SimHei" charset="-122"/>
                  <a:ea typeface="SimHei" charset="-122"/>
                  <a:cs typeface="SimHei" charset="-122"/>
                </a:endParaRPr>
              </a:p>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ea typeface="SimHei" charset="-122"/>
                          <a:cs typeface="SimHei" charset="-122"/>
                        </a:rPr>
                        <m:t>𝑴</m:t>
                      </m:r>
                      <m:r>
                        <a:rPr lang="en-US" altLang="zh-CN" sz="2400" b="1" i="1" smtClean="0">
                          <a:latin typeface="Cambria Math" charset="0"/>
                          <a:ea typeface="SimHei" charset="-122"/>
                          <a:cs typeface="SimHei" charset="-122"/>
                        </a:rPr>
                        <m:t>=</m:t>
                      </m:r>
                      <m:sSub>
                        <m:sSubPr>
                          <m:ctrlPr>
                            <a:rPr lang="en-US" altLang="zh-CN" sz="2400" b="1" i="1" smtClean="0">
                              <a:latin typeface="Cambria Math" panose="02040503050406030204" pitchFamily="18" charset="0"/>
                              <a:ea typeface="SimHei" charset="-122"/>
                              <a:cs typeface="SimHei" charset="-122"/>
                            </a:rPr>
                          </m:ctrlPr>
                        </m:sSubPr>
                        <m:e>
                          <m:r>
                            <a:rPr lang="en-US" altLang="zh-CN" sz="2400" b="1" i="1" smtClean="0">
                              <a:latin typeface="Cambria Math" charset="0"/>
                              <a:ea typeface="SimHei" charset="-122"/>
                              <a:cs typeface="SimHei" charset="-122"/>
                            </a:rPr>
                            <m:t>𝑴</m:t>
                          </m:r>
                        </m:e>
                        <m:sub>
                          <m:r>
                            <a:rPr lang="en-US" altLang="zh-CN" sz="2400" b="1" i="0" smtClean="0">
                              <a:latin typeface="Cambria Math" charset="0"/>
                              <a:ea typeface="SimHei" charset="-122"/>
                              <a:cs typeface="SimHei" charset="-122"/>
                            </a:rPr>
                            <m:t>𝐦𝐚𝐱</m:t>
                          </m:r>
                        </m:sub>
                      </m:sSub>
                    </m:oMath>
                  </m:oMathPara>
                </a14:m>
                <a:endParaRPr lang="zh-CN" altLang="en-US" sz="2400" b="1" dirty="0">
                  <a:latin typeface="SimHei" charset="-122"/>
                  <a:ea typeface="SimHei" charset="-122"/>
                  <a:cs typeface="SimHei" charset="-122"/>
                </a:endParaRPr>
              </a:p>
            </p:txBody>
          </p:sp>
        </mc:Choice>
        <mc:Fallback xmlns="">
          <p:sp>
            <p:nvSpPr>
              <p:cNvPr id="225" name="文本框 224"/>
              <p:cNvSpPr txBox="1">
                <a:spLocks noRot="1" noChangeAspect="1" noMove="1" noResize="1" noEditPoints="1" noAdjustHandles="1" noChangeArrowheads="1" noChangeShapeType="1" noTextEdit="1"/>
              </p:cNvSpPr>
              <p:nvPr/>
            </p:nvSpPr>
            <p:spPr>
              <a:xfrm>
                <a:off x="4830792" y="5421567"/>
                <a:ext cx="1573508" cy="746999"/>
              </a:xfrm>
              <a:prstGeom prst="rect">
                <a:avLst/>
              </a:prstGeom>
              <a:blipFill rotWithShape="0">
                <a:blip r:embed="rId29"/>
                <a:stretch>
                  <a:fillRect l="-1158"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文本框 225"/>
              <p:cNvSpPr txBox="1"/>
              <p:nvPr/>
            </p:nvSpPr>
            <p:spPr>
              <a:xfrm>
                <a:off x="6707401" y="5413010"/>
                <a:ext cx="2193293"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charset="0"/>
                          <a:ea typeface="SimHei" charset="-122"/>
                          <a:cs typeface="SimHei" charset="-122"/>
                        </a:rPr>
                        <m:t>𝜽</m:t>
                      </m:r>
                      <m:r>
                        <a:rPr lang="en-US" altLang="zh-CN" sz="2400" b="1" i="1" smtClean="0">
                          <a:latin typeface="Cambria Math" charset="0"/>
                          <a:ea typeface="SimHei" charset="-122"/>
                          <a:cs typeface="SimHei" charset="-122"/>
                        </a:rPr>
                        <m:t>&gt;</m:t>
                      </m:r>
                      <m:sSup>
                        <m:sSupPr>
                          <m:ctrlPr>
                            <a:rPr lang="en-US" altLang="zh-CN" sz="2400" b="1" i="1" smtClean="0">
                              <a:latin typeface="Cambria Math" panose="02040503050406030204" pitchFamily="18" charset="0"/>
                              <a:ea typeface="SimHei" charset="-122"/>
                              <a:cs typeface="SimHei" charset="-122"/>
                            </a:rPr>
                          </m:ctrlPr>
                        </m:sSupPr>
                        <m:e>
                          <m:r>
                            <a:rPr lang="en-US" altLang="zh-CN" sz="2400" b="1" i="1" smtClean="0">
                              <a:latin typeface="Cambria Math" charset="0"/>
                              <a:ea typeface="SimHei" charset="-122"/>
                              <a:cs typeface="SimHei" charset="-122"/>
                            </a:rPr>
                            <m:t>𝟗𝟎</m:t>
                          </m:r>
                        </m:e>
                        <m:sup>
                          <m:r>
                            <a:rPr lang="en-US" altLang="zh-CN" sz="2400" b="1" i="1" smtClean="0">
                              <a:latin typeface="Cambria Math" charset="0"/>
                              <a:ea typeface="SimHei" charset="-122"/>
                              <a:cs typeface="SimHei" charset="-122"/>
                            </a:rPr>
                            <m:t>°</m:t>
                          </m:r>
                        </m:sup>
                      </m:sSup>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𝑴</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𝟎</m:t>
                      </m:r>
                    </m:oMath>
                  </m:oMathPara>
                </a14:m>
                <a:endParaRPr lang="zh-CN" altLang="en-US" sz="2400" b="1" dirty="0">
                  <a:latin typeface="SimHei" charset="-122"/>
                  <a:ea typeface="SimHei" charset="-122"/>
                  <a:cs typeface="SimHei" charset="-122"/>
                </a:endParaRPr>
              </a:p>
            </p:txBody>
          </p:sp>
        </mc:Choice>
        <mc:Fallback xmlns="">
          <p:sp>
            <p:nvSpPr>
              <p:cNvPr id="226" name="文本框 225"/>
              <p:cNvSpPr txBox="1">
                <a:spLocks noRot="1" noChangeAspect="1" noMove="1" noResize="1" noEditPoints="1" noAdjustHandles="1" noChangeArrowheads="1" noChangeShapeType="1" noTextEdit="1"/>
              </p:cNvSpPr>
              <p:nvPr/>
            </p:nvSpPr>
            <p:spPr>
              <a:xfrm>
                <a:off x="6707401" y="5413010"/>
                <a:ext cx="2193293" cy="377667"/>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文本框 226"/>
              <p:cNvSpPr txBox="1"/>
              <p:nvPr/>
            </p:nvSpPr>
            <p:spPr>
              <a:xfrm>
                <a:off x="9023014" y="5397810"/>
                <a:ext cx="2376035"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charset="0"/>
                          <a:ea typeface="SimHei" charset="-122"/>
                          <a:cs typeface="SimHei" charset="-122"/>
                        </a:rPr>
                        <m:t>𝜽</m:t>
                      </m:r>
                      <m:r>
                        <a:rPr lang="en-US" altLang="zh-CN" sz="2400" b="1" i="1" smtClean="0">
                          <a:latin typeface="Cambria Math" charset="0"/>
                          <a:ea typeface="SimHei" charset="-122"/>
                          <a:cs typeface="SimHei" charset="-122"/>
                        </a:rPr>
                        <m:t>=</m:t>
                      </m:r>
                      <m:sSup>
                        <m:sSupPr>
                          <m:ctrlPr>
                            <a:rPr lang="en-US" altLang="zh-CN" sz="2400" b="1" i="1">
                              <a:latin typeface="Cambria Math" panose="02040503050406030204" pitchFamily="18" charset="0"/>
                              <a:ea typeface="SimHei" charset="-122"/>
                              <a:cs typeface="SimHei" charset="-122"/>
                            </a:rPr>
                          </m:ctrlPr>
                        </m:sSupPr>
                        <m:e>
                          <m:r>
                            <a:rPr lang="en-US" altLang="zh-CN" sz="2400" b="1" i="1" smtClean="0">
                              <a:latin typeface="Cambria Math" charset="0"/>
                              <a:ea typeface="SimHei" charset="-122"/>
                              <a:cs typeface="SimHei" charset="-122"/>
                            </a:rPr>
                            <m:t>𝟏𝟖</m:t>
                          </m:r>
                          <m:r>
                            <a:rPr lang="en-US" altLang="zh-CN" sz="2400" b="1" i="1">
                              <a:latin typeface="Cambria Math" charset="0"/>
                              <a:ea typeface="SimHei" charset="-122"/>
                              <a:cs typeface="SimHei" charset="-122"/>
                            </a:rPr>
                            <m:t>𝟎</m:t>
                          </m:r>
                        </m:e>
                        <m:sup>
                          <m:r>
                            <a:rPr lang="en-US" altLang="zh-CN" sz="2400" b="1" i="1">
                              <a:latin typeface="Cambria Math" charset="0"/>
                              <a:ea typeface="SimHei" charset="-122"/>
                              <a:cs typeface="SimHei" charset="-122"/>
                            </a:rPr>
                            <m:t>°</m:t>
                          </m:r>
                        </m:sup>
                      </m:sSup>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𝑴</m:t>
                      </m:r>
                      <m:r>
                        <a:rPr lang="en-US" altLang="zh-CN" sz="2400" b="1" i="1" smtClean="0">
                          <a:latin typeface="Cambria Math" charset="0"/>
                          <a:ea typeface="SimHei" charset="-122"/>
                          <a:cs typeface="SimHei" charset="-122"/>
                        </a:rPr>
                        <m:t>=</m:t>
                      </m:r>
                      <m:r>
                        <a:rPr lang="en-US" altLang="zh-CN" sz="2400" b="1" i="1" smtClean="0">
                          <a:latin typeface="Cambria Math" charset="0"/>
                          <a:ea typeface="SimHei" charset="-122"/>
                          <a:cs typeface="SimHei" charset="-122"/>
                        </a:rPr>
                        <m:t>𝟎</m:t>
                      </m:r>
                    </m:oMath>
                  </m:oMathPara>
                </a14:m>
                <a:endParaRPr lang="zh-CN" altLang="en-US" sz="2400" b="1" dirty="0">
                  <a:latin typeface="SimHei" charset="-122"/>
                  <a:ea typeface="SimHei" charset="-122"/>
                  <a:cs typeface="SimHei" charset="-122"/>
                </a:endParaRPr>
              </a:p>
            </p:txBody>
          </p:sp>
        </mc:Choice>
        <mc:Fallback xmlns="">
          <p:sp>
            <p:nvSpPr>
              <p:cNvPr id="227" name="文本框 226"/>
              <p:cNvSpPr txBox="1">
                <a:spLocks noRot="1" noChangeAspect="1" noMove="1" noResize="1" noEditPoints="1" noAdjustHandles="1" noChangeArrowheads="1" noChangeShapeType="1" noTextEdit="1"/>
              </p:cNvSpPr>
              <p:nvPr/>
            </p:nvSpPr>
            <p:spPr>
              <a:xfrm>
                <a:off x="9023014" y="5397810"/>
                <a:ext cx="2376035" cy="377667"/>
              </a:xfrm>
              <a:prstGeom prst="rect">
                <a:avLst/>
              </a:prstGeom>
              <a:blipFill rotWithShape="0">
                <a:blip r:embed="rId31"/>
                <a:stretch>
                  <a:fillRect/>
                </a:stretch>
              </a:blipFill>
            </p:spPr>
            <p:txBody>
              <a:bodyPr/>
              <a:lstStyle/>
              <a:p>
                <a:r>
                  <a:rPr lang="zh-CN" altLang="en-US">
                    <a:noFill/>
                  </a:rPr>
                  <a:t> </a:t>
                </a:r>
              </a:p>
            </p:txBody>
          </p:sp>
        </mc:Fallback>
      </mc:AlternateContent>
      <p:sp>
        <p:nvSpPr>
          <p:cNvPr id="228" name="文本框 227"/>
          <p:cNvSpPr txBox="1"/>
          <p:nvPr/>
        </p:nvSpPr>
        <p:spPr>
          <a:xfrm>
            <a:off x="517502" y="5845660"/>
            <a:ext cx="1832553"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稳定平衡</a:t>
            </a:r>
          </a:p>
        </p:txBody>
      </p:sp>
      <p:sp>
        <p:nvSpPr>
          <p:cNvPr id="229" name="文本框 228"/>
          <p:cNvSpPr txBox="1"/>
          <p:nvPr/>
        </p:nvSpPr>
        <p:spPr>
          <a:xfrm>
            <a:off x="9133678" y="5800639"/>
            <a:ext cx="2244525"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非稳定平衡</a:t>
            </a:r>
          </a:p>
        </p:txBody>
      </p:sp>
      <p:cxnSp>
        <p:nvCxnSpPr>
          <p:cNvPr id="231" name="直接箭头连接符 230"/>
          <p:cNvCxnSpPr>
            <a:stCxn id="218" idx="0"/>
          </p:cNvCxnSpPr>
          <p:nvPr/>
        </p:nvCxnSpPr>
        <p:spPr>
          <a:xfrm flipH="1" flipV="1">
            <a:off x="1375518" y="3782249"/>
            <a:ext cx="0" cy="3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a:off x="1361450" y="5055037"/>
            <a:ext cx="0" cy="3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nvCxnSpPr>
        <p:spPr>
          <a:xfrm>
            <a:off x="10020868" y="4207997"/>
            <a:ext cx="0" cy="3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p:cNvCxnSpPr/>
          <p:nvPr/>
        </p:nvCxnSpPr>
        <p:spPr>
          <a:xfrm flipH="1" flipV="1">
            <a:off x="10020868" y="4596469"/>
            <a:ext cx="0" cy="3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38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nodeType="click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barn(outHorizontal)">
                                      <p:cBhvr>
                                        <p:cTn id="58" dur="500"/>
                                        <p:tgtEl>
                                          <p:spTgt spid="20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3"/>
                                        </p:tgtEl>
                                        <p:attrNameLst>
                                          <p:attrName>style.visibility</p:attrName>
                                        </p:attrNameLst>
                                      </p:cBhvr>
                                      <p:to>
                                        <p:strVal val="visible"/>
                                      </p:to>
                                    </p:set>
                                    <p:animEffect transition="in" filter="wipe(left)">
                                      <p:cBhvr>
                                        <p:cTn id="63" dur="500"/>
                                        <p:tgtEl>
                                          <p:spTgt spid="22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6" fill="hold" nodeType="click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barn(inHorizontal)">
                                      <p:cBhvr>
                                        <p:cTn id="68" dur="500"/>
                                        <p:tgtEl>
                                          <p:spTgt spid="14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4"/>
                                        </p:tgtEl>
                                        <p:attrNameLst>
                                          <p:attrName>style.visibility</p:attrName>
                                        </p:attrNameLst>
                                      </p:cBhvr>
                                      <p:to>
                                        <p:strVal val="visible"/>
                                      </p:to>
                                    </p:set>
                                    <p:animEffect transition="in" filter="wipe(left)">
                                      <p:cBhvr>
                                        <p:cTn id="73" dur="500"/>
                                        <p:tgtEl>
                                          <p:spTgt spid="224"/>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42" fill="hold" nodeType="clickEffect">
                                  <p:stCondLst>
                                    <p:cond delay="0"/>
                                  </p:stCondLst>
                                  <p:childTnLst>
                                    <p:set>
                                      <p:cBhvr>
                                        <p:cTn id="77" dur="1" fill="hold">
                                          <p:stCondLst>
                                            <p:cond delay="0"/>
                                          </p:stCondLst>
                                        </p:cTn>
                                        <p:tgtEl>
                                          <p:spTgt spid="165"/>
                                        </p:tgtEl>
                                        <p:attrNameLst>
                                          <p:attrName>style.visibility</p:attrName>
                                        </p:attrNameLst>
                                      </p:cBhvr>
                                      <p:to>
                                        <p:strVal val="visible"/>
                                      </p:to>
                                    </p:set>
                                    <p:animEffect transition="in" filter="barn(outHorizontal)">
                                      <p:cBhvr>
                                        <p:cTn id="78" dur="500"/>
                                        <p:tgtEl>
                                          <p:spTgt spid="16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25"/>
                                        </p:tgtEl>
                                        <p:attrNameLst>
                                          <p:attrName>style.visibility</p:attrName>
                                        </p:attrNameLst>
                                      </p:cBhvr>
                                      <p:to>
                                        <p:strVal val="visible"/>
                                      </p:to>
                                    </p:set>
                                    <p:animEffect transition="in" filter="wipe(left)">
                                      <p:cBhvr>
                                        <p:cTn id="83" dur="500"/>
                                        <p:tgtEl>
                                          <p:spTgt spid="22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37" fill="hold" nodeType="clickEffect">
                                  <p:stCondLst>
                                    <p:cond delay="0"/>
                                  </p:stCondLst>
                                  <p:childTnLst>
                                    <p:set>
                                      <p:cBhvr>
                                        <p:cTn id="87" dur="1" fill="hold">
                                          <p:stCondLst>
                                            <p:cond delay="0"/>
                                          </p:stCondLst>
                                        </p:cTn>
                                        <p:tgtEl>
                                          <p:spTgt spid="184"/>
                                        </p:tgtEl>
                                        <p:attrNameLst>
                                          <p:attrName>style.visibility</p:attrName>
                                        </p:attrNameLst>
                                      </p:cBhvr>
                                      <p:to>
                                        <p:strVal val="visible"/>
                                      </p:to>
                                    </p:set>
                                    <p:animEffect transition="in" filter="barn(outVertical)">
                                      <p:cBhvr>
                                        <p:cTn id="88" dur="500"/>
                                        <p:tgtEl>
                                          <p:spTgt spid="18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6"/>
                                        </p:tgtEl>
                                        <p:attrNameLst>
                                          <p:attrName>style.visibility</p:attrName>
                                        </p:attrNameLst>
                                      </p:cBhvr>
                                      <p:to>
                                        <p:strVal val="visible"/>
                                      </p:to>
                                    </p:set>
                                    <p:animEffect transition="in" filter="wipe(left)">
                                      <p:cBhvr>
                                        <p:cTn id="93" dur="500"/>
                                        <p:tgtEl>
                                          <p:spTgt spid="226"/>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2" fill="hold" nodeType="clickEffect">
                                  <p:stCondLst>
                                    <p:cond delay="0"/>
                                  </p:stCondLst>
                                  <p:childTnLst>
                                    <p:set>
                                      <p:cBhvr>
                                        <p:cTn id="97" dur="1" fill="hold">
                                          <p:stCondLst>
                                            <p:cond delay="0"/>
                                          </p:stCondLst>
                                        </p:cTn>
                                        <p:tgtEl>
                                          <p:spTgt spid="128"/>
                                        </p:tgtEl>
                                        <p:attrNameLst>
                                          <p:attrName>style.visibility</p:attrName>
                                        </p:attrNameLst>
                                      </p:cBhvr>
                                      <p:to>
                                        <p:strVal val="visible"/>
                                      </p:to>
                                    </p:set>
                                    <p:animEffect transition="in" filter="slide(fromRight)">
                                      <p:cBhvr>
                                        <p:cTn id="98" dur="500"/>
                                        <p:tgtEl>
                                          <p:spTgt spid="12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7"/>
                                        </p:tgtEl>
                                        <p:attrNameLst>
                                          <p:attrName>style.visibility</p:attrName>
                                        </p:attrNameLst>
                                      </p:cBhvr>
                                      <p:to>
                                        <p:strVal val="visible"/>
                                      </p:to>
                                    </p:set>
                                    <p:animEffect transition="in" filter="wipe(left)">
                                      <p:cBhvr>
                                        <p:cTn id="103" dur="500"/>
                                        <p:tgtEl>
                                          <p:spTgt spid="227"/>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228"/>
                                        </p:tgtEl>
                                        <p:attrNameLst>
                                          <p:attrName>style.visibility</p:attrName>
                                        </p:attrNameLst>
                                      </p:cBhvr>
                                      <p:to>
                                        <p:strVal val="visible"/>
                                      </p:to>
                                    </p:set>
                                    <p:anim calcmode="lin" valueType="num">
                                      <p:cBhvr>
                                        <p:cTn id="108" dur="500" fill="hold"/>
                                        <p:tgtEl>
                                          <p:spTgt spid="228"/>
                                        </p:tgtEl>
                                        <p:attrNameLst>
                                          <p:attrName>ppt_w</p:attrName>
                                        </p:attrNameLst>
                                      </p:cBhvr>
                                      <p:tavLst>
                                        <p:tav tm="0">
                                          <p:val>
                                            <p:fltVal val="0"/>
                                          </p:val>
                                        </p:tav>
                                        <p:tav tm="100000">
                                          <p:val>
                                            <p:strVal val="#ppt_w"/>
                                          </p:val>
                                        </p:tav>
                                      </p:tavLst>
                                    </p:anim>
                                    <p:anim calcmode="lin" valueType="num">
                                      <p:cBhvr>
                                        <p:cTn id="109" dur="500" fill="hold"/>
                                        <p:tgtEl>
                                          <p:spTgt spid="228"/>
                                        </p:tgtEl>
                                        <p:attrNameLst>
                                          <p:attrName>ppt_h</p:attrName>
                                        </p:attrNameLst>
                                      </p:cBhvr>
                                      <p:tavLst>
                                        <p:tav tm="0">
                                          <p:val>
                                            <p:fltVal val="0"/>
                                          </p:val>
                                        </p:tav>
                                        <p:tav tm="100000">
                                          <p:val>
                                            <p:strVal val="#ppt_h"/>
                                          </p:val>
                                        </p:tav>
                                      </p:tavLst>
                                    </p:anim>
                                    <p:animEffect transition="in" filter="fade">
                                      <p:cBhvr>
                                        <p:cTn id="110" dur="500"/>
                                        <p:tgtEl>
                                          <p:spTgt spid="228"/>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grpId="0" nodeType="clickEffect">
                                  <p:stCondLst>
                                    <p:cond delay="0"/>
                                  </p:stCondLst>
                                  <p:childTnLst>
                                    <p:set>
                                      <p:cBhvr>
                                        <p:cTn id="114" dur="1" fill="hold">
                                          <p:stCondLst>
                                            <p:cond delay="0"/>
                                          </p:stCondLst>
                                        </p:cTn>
                                        <p:tgtEl>
                                          <p:spTgt spid="229"/>
                                        </p:tgtEl>
                                        <p:attrNameLst>
                                          <p:attrName>style.visibility</p:attrName>
                                        </p:attrNameLst>
                                      </p:cBhvr>
                                      <p:to>
                                        <p:strVal val="visible"/>
                                      </p:to>
                                    </p:set>
                                    <p:anim calcmode="lin" valueType="num">
                                      <p:cBhvr>
                                        <p:cTn id="115" dur="1000" fill="hold"/>
                                        <p:tgtEl>
                                          <p:spTgt spid="229"/>
                                        </p:tgtEl>
                                        <p:attrNameLst>
                                          <p:attrName>ppt_w</p:attrName>
                                        </p:attrNameLst>
                                      </p:cBhvr>
                                      <p:tavLst>
                                        <p:tav tm="0">
                                          <p:val>
                                            <p:fltVal val="0"/>
                                          </p:val>
                                        </p:tav>
                                        <p:tav tm="100000">
                                          <p:val>
                                            <p:strVal val="#ppt_w"/>
                                          </p:val>
                                        </p:tav>
                                      </p:tavLst>
                                    </p:anim>
                                    <p:anim calcmode="lin" valueType="num">
                                      <p:cBhvr>
                                        <p:cTn id="116" dur="1000" fill="hold"/>
                                        <p:tgtEl>
                                          <p:spTgt spid="229"/>
                                        </p:tgtEl>
                                        <p:attrNameLst>
                                          <p:attrName>ppt_h</p:attrName>
                                        </p:attrNameLst>
                                      </p:cBhvr>
                                      <p:tavLst>
                                        <p:tav tm="0">
                                          <p:val>
                                            <p:fltVal val="0"/>
                                          </p:val>
                                        </p:tav>
                                        <p:tav tm="100000">
                                          <p:val>
                                            <p:strVal val="#ppt_h"/>
                                          </p:val>
                                        </p:tav>
                                      </p:tavLst>
                                    </p:anim>
                                    <p:anim calcmode="lin" valueType="num">
                                      <p:cBhvr>
                                        <p:cTn id="117" dur="1000" fill="hold"/>
                                        <p:tgtEl>
                                          <p:spTgt spid="229"/>
                                        </p:tgtEl>
                                        <p:attrNameLst>
                                          <p:attrName>style.rotation</p:attrName>
                                        </p:attrNameLst>
                                      </p:cBhvr>
                                      <p:tavLst>
                                        <p:tav tm="0">
                                          <p:val>
                                            <p:fltVal val="90"/>
                                          </p:val>
                                        </p:tav>
                                        <p:tav tm="100000">
                                          <p:val>
                                            <p:fltVal val="0"/>
                                          </p:val>
                                        </p:tav>
                                      </p:tavLst>
                                    </p:anim>
                                    <p:animEffect transition="in" filter="fade">
                                      <p:cBhvr>
                                        <p:cTn id="118" dur="1000"/>
                                        <p:tgtEl>
                                          <p:spTgt spid="229"/>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6" fill="hold" nodeType="clickEffect">
                                  <p:stCondLst>
                                    <p:cond delay="0"/>
                                  </p:stCondLst>
                                  <p:childTnLst>
                                    <p:set>
                                      <p:cBhvr>
                                        <p:cTn id="122" dur="1" fill="hold">
                                          <p:stCondLst>
                                            <p:cond delay="0"/>
                                          </p:stCondLst>
                                        </p:cTn>
                                        <p:tgtEl>
                                          <p:spTgt spid="231"/>
                                        </p:tgtEl>
                                        <p:attrNameLst>
                                          <p:attrName>style.visibility</p:attrName>
                                        </p:attrNameLst>
                                      </p:cBhvr>
                                      <p:to>
                                        <p:strVal val="visible"/>
                                      </p:to>
                                    </p:set>
                                    <p:animEffect transition="in" filter="barn(inHorizontal)">
                                      <p:cBhvr>
                                        <p:cTn id="123" dur="500"/>
                                        <p:tgtEl>
                                          <p:spTgt spid="231"/>
                                        </p:tgtEl>
                                      </p:cBhvr>
                                    </p:animEffect>
                                  </p:childTnLst>
                                </p:cTn>
                              </p:par>
                              <p:par>
                                <p:cTn id="124" presetID="16" presetClass="entr" presetSubtype="26" fill="hold" nodeType="withEffect">
                                  <p:stCondLst>
                                    <p:cond delay="0"/>
                                  </p:stCondLst>
                                  <p:childTnLst>
                                    <p:set>
                                      <p:cBhvr>
                                        <p:cTn id="125" dur="1" fill="hold">
                                          <p:stCondLst>
                                            <p:cond delay="0"/>
                                          </p:stCondLst>
                                        </p:cTn>
                                        <p:tgtEl>
                                          <p:spTgt spid="232"/>
                                        </p:tgtEl>
                                        <p:attrNameLst>
                                          <p:attrName>style.visibility</p:attrName>
                                        </p:attrNameLst>
                                      </p:cBhvr>
                                      <p:to>
                                        <p:strVal val="visible"/>
                                      </p:to>
                                    </p:set>
                                    <p:animEffect transition="in" filter="barn(inHorizontal)">
                                      <p:cBhvr>
                                        <p:cTn id="126" dur="500"/>
                                        <p:tgtEl>
                                          <p:spTgt spid="232"/>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6" fill="hold" nodeType="clickEffect">
                                  <p:stCondLst>
                                    <p:cond delay="0"/>
                                  </p:stCondLst>
                                  <p:childTnLst>
                                    <p:set>
                                      <p:cBhvr>
                                        <p:cTn id="130" dur="1" fill="hold">
                                          <p:stCondLst>
                                            <p:cond delay="0"/>
                                          </p:stCondLst>
                                        </p:cTn>
                                        <p:tgtEl>
                                          <p:spTgt spid="234"/>
                                        </p:tgtEl>
                                        <p:attrNameLst>
                                          <p:attrName>style.visibility</p:attrName>
                                        </p:attrNameLst>
                                      </p:cBhvr>
                                      <p:to>
                                        <p:strVal val="visible"/>
                                      </p:to>
                                    </p:set>
                                    <p:animEffect transition="in" filter="barn(inHorizontal)">
                                      <p:cBhvr>
                                        <p:cTn id="131" dur="500"/>
                                        <p:tgtEl>
                                          <p:spTgt spid="234"/>
                                        </p:tgtEl>
                                      </p:cBhvr>
                                    </p:animEffect>
                                  </p:childTnLst>
                                </p:cTn>
                              </p:par>
                              <p:par>
                                <p:cTn id="132" presetID="16" presetClass="entr" presetSubtype="26" fill="hold" nodeType="withEffect">
                                  <p:stCondLst>
                                    <p:cond delay="0"/>
                                  </p:stCondLst>
                                  <p:childTnLst>
                                    <p:set>
                                      <p:cBhvr>
                                        <p:cTn id="133" dur="1" fill="hold">
                                          <p:stCondLst>
                                            <p:cond delay="0"/>
                                          </p:stCondLst>
                                        </p:cTn>
                                        <p:tgtEl>
                                          <p:spTgt spid="235"/>
                                        </p:tgtEl>
                                        <p:attrNameLst>
                                          <p:attrName>style.visibility</p:attrName>
                                        </p:attrNameLst>
                                      </p:cBhvr>
                                      <p:to>
                                        <p:strVal val="visible"/>
                                      </p:to>
                                    </p:set>
                                    <p:animEffect transition="in" filter="barn(inHorizontal)">
                                      <p:cBhvr>
                                        <p:cTn id="134"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7" grpId="0"/>
      <p:bldP spid="8" grpId="0"/>
      <p:bldP spid="11" grpId="0"/>
      <p:bldP spid="12" grpId="0"/>
      <p:bldP spid="13" grpId="0"/>
      <p:bldP spid="14" grpId="0"/>
      <p:bldP spid="223" grpId="0"/>
      <p:bldP spid="224" grpId="0"/>
      <p:bldP spid="225" grpId="0"/>
      <p:bldP spid="226" grpId="0"/>
      <p:bldP spid="227" grpId="0"/>
      <p:bldP spid="228" grpId="0"/>
      <p:bldP spid="2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箭头连接符 26"/>
          <p:cNvCxnSpPr/>
          <p:nvPr/>
        </p:nvCxnSpPr>
        <p:spPr>
          <a:xfrm>
            <a:off x="9609433" y="1448971"/>
            <a:ext cx="758211" cy="748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9593264" y="973244"/>
            <a:ext cx="0" cy="4644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20181" y="472354"/>
            <a:ext cx="4924746"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(2)</a:t>
            </a:r>
            <a:r>
              <a:rPr lang="zh-CN" altLang="en-US" sz="3200" b="1" dirty="0">
                <a:solidFill>
                  <a:srgbClr val="7030A0"/>
                </a:solidFill>
                <a:latin typeface="SimHei" charset="-122"/>
                <a:ea typeface="SimHei" charset="-122"/>
                <a:cs typeface="SimHei" charset="-122"/>
              </a:rPr>
              <a:t>在非均匀磁场中的线圈</a:t>
            </a:r>
          </a:p>
        </p:txBody>
      </p:sp>
      <p:sp>
        <p:nvSpPr>
          <p:cNvPr id="3" name="文本框 2"/>
          <p:cNvSpPr txBox="1"/>
          <p:nvPr/>
        </p:nvSpPr>
        <p:spPr>
          <a:xfrm>
            <a:off x="520181" y="1191376"/>
            <a:ext cx="3892412" cy="584775"/>
          </a:xfrm>
          <a:prstGeom prst="rect">
            <a:avLst/>
          </a:prstGeom>
          <a:noFill/>
        </p:spPr>
        <p:txBody>
          <a:bodyPr wrap="none" rtlCol="0">
            <a:spAutoFit/>
          </a:bodyPr>
          <a:lstStyle/>
          <a:p>
            <a:r>
              <a:rPr lang="zh-CN" altLang="en-US" sz="3200" b="1" dirty="0">
                <a:latin typeface="SimHei" charset="-122"/>
                <a:ea typeface="SimHei" charset="-122"/>
                <a:cs typeface="SimHei" charset="-122"/>
              </a:rPr>
              <a:t>一般情况比较复杂。</a:t>
            </a:r>
          </a:p>
        </p:txBody>
      </p:sp>
      <p:sp>
        <p:nvSpPr>
          <p:cNvPr id="5" name="文本框 4"/>
          <p:cNvSpPr txBox="1"/>
          <p:nvPr/>
        </p:nvSpPr>
        <p:spPr>
          <a:xfrm>
            <a:off x="1251700" y="1870711"/>
            <a:ext cx="1420582" cy="584775"/>
          </a:xfrm>
          <a:prstGeom prst="rect">
            <a:avLst/>
          </a:prstGeom>
          <a:noFill/>
        </p:spPr>
        <p:txBody>
          <a:bodyPr wrap="none" rtlCol="0">
            <a:spAutoFit/>
          </a:bodyPr>
          <a:lstStyle/>
          <a:p>
            <a:r>
              <a:rPr lang="zh-CN" altLang="en-US" sz="3200" b="1" dirty="0">
                <a:latin typeface="SimHei" charset="-122"/>
                <a:ea typeface="SimHei" charset="-122"/>
                <a:cs typeface="SimHei" charset="-122"/>
              </a:rPr>
              <a:t>通常：</a:t>
            </a:r>
          </a:p>
        </p:txBody>
      </p:sp>
      <mc:AlternateContent xmlns:mc="http://schemas.openxmlformats.org/markup-compatibility/2006" xmlns:a14="http://schemas.microsoft.com/office/drawing/2010/main">
        <mc:Choice Requires="a14">
          <p:sp>
            <p:nvSpPr>
              <p:cNvPr id="6" name="文本框 5"/>
              <p:cNvSpPr txBox="1"/>
              <p:nvPr/>
            </p:nvSpPr>
            <p:spPr>
              <a:xfrm>
                <a:off x="2883297" y="1886932"/>
                <a:ext cx="1229888"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r>
                        <a:rPr lang="zh-CN" altLang="en-US" sz="320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0</m:t>
                      </m:r>
                    </m:oMath>
                  </m:oMathPara>
                </a14:m>
                <a:endParaRPr lang="zh-CN" altLang="en-US" dirty="0">
                  <a:latin typeface="SimHei" charset="-122"/>
                  <a:ea typeface="SimHei" charset="-122"/>
                  <a:cs typeface="Sim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883297" y="1886932"/>
                <a:ext cx="1229888" cy="552331"/>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346338" y="1890724"/>
                <a:ext cx="1342098"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𝑴</m:t>
                          </m:r>
                        </m:e>
                      </m:acc>
                      <m:r>
                        <a:rPr lang="zh-CN" altLang="en-US" sz="320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0</m:t>
                      </m:r>
                    </m:oMath>
                  </m:oMathPara>
                </a14:m>
                <a:endParaRPr lang="zh-CN" altLang="en-US" dirty="0">
                  <a:latin typeface="SimHei" charset="-122"/>
                  <a:ea typeface="SimHei" charset="-122"/>
                  <a:cs typeface="Sim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346338" y="1890724"/>
                <a:ext cx="1342098" cy="552331"/>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文本框 7"/>
          <p:cNvSpPr txBox="1"/>
          <p:nvPr/>
        </p:nvSpPr>
        <p:spPr>
          <a:xfrm>
            <a:off x="520181" y="2806816"/>
            <a:ext cx="7188186" cy="1077218"/>
          </a:xfrm>
          <a:prstGeom prst="rect">
            <a:avLst/>
          </a:prstGeom>
          <a:noFill/>
        </p:spPr>
        <p:txBody>
          <a:bodyPr wrap="none" rtlCol="0">
            <a:spAutoFit/>
          </a:bodyPr>
          <a:lstStyle/>
          <a:p>
            <a:r>
              <a:rPr lang="zh-CN" altLang="en-US" sz="3200" b="1" dirty="0">
                <a:latin typeface="SimHei" charset="-122"/>
                <a:ea typeface="SimHei" charset="-122"/>
                <a:cs typeface="SimHei" charset="-122"/>
              </a:rPr>
              <a:t>线圈除了</a:t>
            </a:r>
            <a:r>
              <a:rPr lang="zh-CN" altLang="en-US" sz="3200" b="1" dirty="0">
                <a:solidFill>
                  <a:srgbClr val="0000FF"/>
                </a:solidFill>
                <a:latin typeface="SimHei" charset="-122"/>
                <a:ea typeface="SimHei" charset="-122"/>
                <a:cs typeface="SimHei" charset="-122"/>
              </a:rPr>
              <a:t>转动</a:t>
            </a:r>
            <a:r>
              <a:rPr lang="zh-CN" altLang="en-US" sz="3200" b="1" dirty="0">
                <a:latin typeface="SimHei" charset="-122"/>
                <a:ea typeface="SimHei" charset="-122"/>
                <a:cs typeface="SimHei" charset="-122"/>
              </a:rPr>
              <a:t>，还会</a:t>
            </a:r>
            <a:r>
              <a:rPr lang="zh-CN" altLang="en-US" sz="3200" b="1" dirty="0">
                <a:solidFill>
                  <a:srgbClr val="FF0000"/>
                </a:solidFill>
                <a:latin typeface="SimHei" charset="-122"/>
                <a:ea typeface="SimHei" charset="-122"/>
                <a:cs typeface="SimHei" charset="-122"/>
              </a:rPr>
              <a:t>平动</a:t>
            </a:r>
            <a:r>
              <a:rPr lang="zh-CN" altLang="en-US" sz="3200" b="1" dirty="0">
                <a:latin typeface="SimHei" charset="-122"/>
                <a:ea typeface="SimHei" charset="-122"/>
                <a:cs typeface="SimHei" charset="-122"/>
              </a:rPr>
              <a:t>，一般向磁场</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较强的方向平动。</a:t>
            </a:r>
          </a:p>
        </p:txBody>
      </p:sp>
      <p:sp>
        <p:nvSpPr>
          <p:cNvPr id="9" name="文本框 8"/>
          <p:cNvSpPr txBox="1"/>
          <p:nvPr/>
        </p:nvSpPr>
        <p:spPr>
          <a:xfrm>
            <a:off x="520181" y="4126834"/>
            <a:ext cx="5952270" cy="584775"/>
          </a:xfrm>
          <a:prstGeom prst="rect">
            <a:avLst/>
          </a:prstGeom>
          <a:noFill/>
        </p:spPr>
        <p:txBody>
          <a:bodyPr wrap="none" rtlCol="0">
            <a:spAutoFit/>
          </a:bodyPr>
          <a:lstStyle/>
          <a:p>
            <a:r>
              <a:rPr lang="zh-CN" altLang="en-US" sz="3200" b="1" dirty="0">
                <a:latin typeface="SimHei" charset="-122"/>
                <a:ea typeface="SimHei" charset="-122"/>
                <a:cs typeface="SimHei" charset="-122"/>
              </a:rPr>
              <a:t>对于非刚性线圈还可能有</a:t>
            </a:r>
            <a:r>
              <a:rPr lang="zh-CN" altLang="en-US" sz="3200" b="1" dirty="0">
                <a:solidFill>
                  <a:srgbClr val="FF0000"/>
                </a:solidFill>
                <a:latin typeface="SimHei" charset="-122"/>
                <a:ea typeface="SimHei" charset="-122"/>
                <a:cs typeface="SimHei" charset="-122"/>
              </a:rPr>
              <a:t>形变</a:t>
            </a:r>
            <a:r>
              <a:rPr lang="zh-CN" altLang="en-US" sz="3200" b="1" dirty="0">
                <a:latin typeface="SimHei" charset="-122"/>
                <a:ea typeface="SimHei" charset="-122"/>
                <a:cs typeface="SimHei" charset="-122"/>
              </a:rPr>
              <a:t>。</a:t>
            </a:r>
          </a:p>
        </p:txBody>
      </p:sp>
      <p:sp>
        <p:nvSpPr>
          <p:cNvPr id="10" name="任意多边形 9"/>
          <p:cNvSpPr/>
          <p:nvPr/>
        </p:nvSpPr>
        <p:spPr>
          <a:xfrm>
            <a:off x="7779434" y="1294227"/>
            <a:ext cx="3052689" cy="693554"/>
          </a:xfrm>
          <a:custGeom>
            <a:avLst/>
            <a:gdLst>
              <a:gd name="connsiteX0" fmla="*/ 0 w 3052689"/>
              <a:gd name="connsiteY0" fmla="*/ 689317 h 693554"/>
              <a:gd name="connsiteX1" fmla="*/ 1716258 w 3052689"/>
              <a:gd name="connsiteY1" fmla="*/ 590843 h 693554"/>
              <a:gd name="connsiteX2" fmla="*/ 3052689 w 3052689"/>
              <a:gd name="connsiteY2" fmla="*/ 0 h 693554"/>
            </a:gdLst>
            <a:ahLst/>
            <a:cxnLst>
              <a:cxn ang="0">
                <a:pos x="connsiteX0" y="connsiteY0"/>
              </a:cxn>
              <a:cxn ang="0">
                <a:pos x="connsiteX1" y="connsiteY1"/>
              </a:cxn>
              <a:cxn ang="0">
                <a:pos x="connsiteX2" y="connsiteY2"/>
              </a:cxn>
            </a:cxnLst>
            <a:rect l="l" t="t" r="r" b="b"/>
            <a:pathLst>
              <a:path w="3052689" h="693554">
                <a:moveTo>
                  <a:pt x="0" y="689317"/>
                </a:moveTo>
                <a:cubicBezTo>
                  <a:pt x="603738" y="697523"/>
                  <a:pt x="1207477" y="705729"/>
                  <a:pt x="1716258" y="590843"/>
                </a:cubicBezTo>
                <a:cubicBezTo>
                  <a:pt x="2225039" y="475957"/>
                  <a:pt x="2638864" y="237978"/>
                  <a:pt x="3052689"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821637" y="2236763"/>
            <a:ext cx="3123028" cy="98474"/>
          </a:xfrm>
          <a:custGeom>
            <a:avLst/>
            <a:gdLst>
              <a:gd name="connsiteX0" fmla="*/ 0 w 3123028"/>
              <a:gd name="connsiteY0" fmla="*/ 98474 h 98474"/>
              <a:gd name="connsiteX1" fmla="*/ 1744394 w 3123028"/>
              <a:gd name="connsiteY1" fmla="*/ 84406 h 98474"/>
              <a:gd name="connsiteX2" fmla="*/ 3123028 w 3123028"/>
              <a:gd name="connsiteY2" fmla="*/ 0 h 98474"/>
            </a:gdLst>
            <a:ahLst/>
            <a:cxnLst>
              <a:cxn ang="0">
                <a:pos x="connsiteX0" y="connsiteY0"/>
              </a:cxn>
              <a:cxn ang="0">
                <a:pos x="connsiteX1" y="connsiteY1"/>
              </a:cxn>
              <a:cxn ang="0">
                <a:pos x="connsiteX2" y="connsiteY2"/>
              </a:cxn>
            </a:cxnLst>
            <a:rect l="l" t="t" r="r" b="b"/>
            <a:pathLst>
              <a:path w="3123028" h="98474">
                <a:moveTo>
                  <a:pt x="0" y="98474"/>
                </a:moveTo>
                <a:lnTo>
                  <a:pt x="1744394" y="84406"/>
                </a:lnTo>
                <a:cubicBezTo>
                  <a:pt x="2264899" y="67994"/>
                  <a:pt x="2693963" y="33997"/>
                  <a:pt x="3123028"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21637" y="2658794"/>
            <a:ext cx="3165231" cy="464234"/>
          </a:xfrm>
          <a:custGeom>
            <a:avLst/>
            <a:gdLst>
              <a:gd name="connsiteX0" fmla="*/ 0 w 3165231"/>
              <a:gd name="connsiteY0" fmla="*/ 0 h 464234"/>
              <a:gd name="connsiteX1" fmla="*/ 1561514 w 3165231"/>
              <a:gd name="connsiteY1" fmla="*/ 84406 h 464234"/>
              <a:gd name="connsiteX2" fmla="*/ 3165231 w 3165231"/>
              <a:gd name="connsiteY2" fmla="*/ 464234 h 464234"/>
            </a:gdLst>
            <a:ahLst/>
            <a:cxnLst>
              <a:cxn ang="0">
                <a:pos x="connsiteX0" y="connsiteY0"/>
              </a:cxn>
              <a:cxn ang="0">
                <a:pos x="connsiteX1" y="connsiteY1"/>
              </a:cxn>
              <a:cxn ang="0">
                <a:pos x="connsiteX2" y="connsiteY2"/>
              </a:cxn>
            </a:cxnLst>
            <a:rect l="l" t="t" r="r" b="b"/>
            <a:pathLst>
              <a:path w="3165231" h="464234">
                <a:moveTo>
                  <a:pt x="0" y="0"/>
                </a:moveTo>
                <a:cubicBezTo>
                  <a:pt x="516988" y="3517"/>
                  <a:pt x="1033976" y="7034"/>
                  <a:pt x="1561514" y="84406"/>
                </a:cubicBezTo>
                <a:cubicBezTo>
                  <a:pt x="2089052" y="161778"/>
                  <a:pt x="2627141" y="313006"/>
                  <a:pt x="3165231" y="46423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10635175" y="1195754"/>
            <a:ext cx="351693" cy="19800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0888392" y="3094892"/>
            <a:ext cx="281354" cy="10080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0832123" y="2215137"/>
            <a:ext cx="330591" cy="3600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10741065" y="2473490"/>
                <a:ext cx="35907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rPr>
                          </m:ctrlPr>
                        </m:accPr>
                        <m:e>
                          <m:r>
                            <a:rPr lang="en-US" altLang="zh-CN" sz="2800" b="1" i="1" smtClean="0">
                              <a:solidFill>
                                <a:srgbClr val="0000FF"/>
                              </a:solidFill>
                              <a:latin typeface="Cambria Math" panose="02040503050406030204" pitchFamily="18" charset="0"/>
                            </a:rPr>
                            <m:t>𝑩</m:t>
                          </m:r>
                        </m:e>
                      </m:acc>
                    </m:oMath>
                  </m:oMathPara>
                </a14:m>
                <a:endParaRPr lang="zh-CN" altLang="en-US" sz="2800" b="1" dirty="0">
                  <a:solidFill>
                    <a:srgbClr val="0000FF"/>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0741065" y="2473490"/>
                <a:ext cx="359073" cy="483146"/>
              </a:xfrm>
              <a:prstGeom prst="rect">
                <a:avLst/>
              </a:prstGeom>
              <a:blipFill>
                <a:blip r:embed="rId4"/>
                <a:stretch>
                  <a:fillRect/>
                </a:stretch>
              </a:blipFill>
            </p:spPr>
            <p:txBody>
              <a:bodyPr/>
              <a:lstStyle/>
              <a:p>
                <a:r>
                  <a:rPr lang="zh-CN" altLang="en-US">
                    <a:noFill/>
                  </a:rPr>
                  <a:t> </a:t>
                </a:r>
              </a:p>
            </p:txBody>
          </p:sp>
        </mc:Fallback>
      </mc:AlternateContent>
      <p:sp>
        <p:nvSpPr>
          <p:cNvPr id="22" name="矩形 21"/>
          <p:cNvSpPr/>
          <p:nvPr/>
        </p:nvSpPr>
        <p:spPr>
          <a:xfrm>
            <a:off x="9511922" y="1463040"/>
            <a:ext cx="180000" cy="1620000"/>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512309" y="1365514"/>
            <a:ext cx="180000" cy="180000"/>
          </a:xfrm>
          <a:prstGeom prst="ellipse">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580301" y="1447574"/>
            <a:ext cx="43200" cy="4320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p:cNvSpPr/>
          <p:nvPr/>
        </p:nvSpPr>
        <p:spPr>
          <a:xfrm>
            <a:off x="9511535" y="3000302"/>
            <a:ext cx="180000" cy="180000"/>
          </a:xfrm>
          <a:prstGeom prst="flowChartSummingJunction">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9401068" y="593099"/>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9401068" y="593099"/>
                <a:ext cx="444865" cy="369332"/>
              </a:xfrm>
              <a:prstGeom prst="rect">
                <a:avLst/>
              </a:prstGeom>
              <a:blipFill>
                <a:blip r:embed="rId5"/>
                <a:stretch>
                  <a:fillRect l="-13699" r="-547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0091266" y="970253"/>
                <a:ext cx="390363" cy="377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091266" y="970253"/>
                <a:ext cx="390363" cy="377283"/>
              </a:xfrm>
              <a:prstGeom prst="rect">
                <a:avLst/>
              </a:prstGeom>
              <a:blipFill>
                <a:blip r:embed="rId6"/>
                <a:stretch>
                  <a:fillRect l="-15625" r="-9375" b="-24194"/>
                </a:stretch>
              </a:blipFill>
            </p:spPr>
            <p:txBody>
              <a:bodyPr/>
              <a:lstStyle/>
              <a:p>
                <a:r>
                  <a:rPr lang="zh-CN" altLang="en-US">
                    <a:noFill/>
                  </a:rPr>
                  <a:t> </a:t>
                </a:r>
              </a:p>
            </p:txBody>
          </p:sp>
        </mc:Fallback>
      </mc:AlternateContent>
      <p:cxnSp>
        <p:nvCxnSpPr>
          <p:cNvPr id="32" name="直接箭头连接符 31"/>
          <p:cNvCxnSpPr/>
          <p:nvPr/>
        </p:nvCxnSpPr>
        <p:spPr>
          <a:xfrm flipH="1" flipV="1">
            <a:off x="8868146" y="1450629"/>
            <a:ext cx="62921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8480383" y="971721"/>
                <a:ext cx="597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8480383" y="971721"/>
                <a:ext cx="597984" cy="369332"/>
              </a:xfrm>
              <a:prstGeom prst="rect">
                <a:avLst/>
              </a:prstGeom>
              <a:blipFill>
                <a:blip r:embed="rId7"/>
                <a:stretch>
                  <a:fillRect l="-11224" r="-5102" b="-14754"/>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1D8FF309-3BC3-D9F7-49E0-558E3BE499FB}"/>
              </a:ext>
            </a:extLst>
          </p:cNvPr>
          <p:cNvCxnSpPr/>
          <p:nvPr/>
        </p:nvCxnSpPr>
        <p:spPr>
          <a:xfrm flipH="1" flipV="1">
            <a:off x="8909193" y="3105463"/>
            <a:ext cx="62921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2E5379C-B477-EBA1-E58F-EA1C1DD034D9}"/>
                  </a:ext>
                </a:extLst>
              </p:cNvPr>
              <p:cNvSpPr txBox="1"/>
              <p:nvPr/>
            </p:nvSpPr>
            <p:spPr>
              <a:xfrm>
                <a:off x="9401067" y="3684735"/>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p:sp>
            <p:nvSpPr>
              <p:cNvPr id="13" name="文本框 12">
                <a:extLst>
                  <a:ext uri="{FF2B5EF4-FFF2-40B4-BE49-F238E27FC236}">
                    <a16:creationId xmlns:a16="http://schemas.microsoft.com/office/drawing/2014/main" id="{D2E5379C-B477-EBA1-E58F-EA1C1DD034D9}"/>
                  </a:ext>
                </a:extLst>
              </p:cNvPr>
              <p:cNvSpPr txBox="1">
                <a:spLocks noRot="1" noChangeAspect="1" noMove="1" noResize="1" noEditPoints="1" noAdjustHandles="1" noChangeArrowheads="1" noChangeShapeType="1" noTextEdit="1"/>
              </p:cNvSpPr>
              <p:nvPr/>
            </p:nvSpPr>
            <p:spPr>
              <a:xfrm>
                <a:off x="9401067" y="3684735"/>
                <a:ext cx="444865" cy="369332"/>
              </a:xfrm>
              <a:prstGeom prst="rect">
                <a:avLst/>
              </a:prstGeom>
              <a:blipFill>
                <a:blip r:embed="rId8"/>
                <a:stretch>
                  <a:fillRect l="-13699" r="-5479" b="-14754"/>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BDFFE352-F3FB-EF48-9984-76DDD5504880}"/>
              </a:ext>
            </a:extLst>
          </p:cNvPr>
          <p:cNvCxnSpPr>
            <a:cxnSpLocks/>
          </p:cNvCxnSpPr>
          <p:nvPr/>
        </p:nvCxnSpPr>
        <p:spPr>
          <a:xfrm>
            <a:off x="9609433" y="3195692"/>
            <a:ext cx="0" cy="49676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88D5F8C-7CE0-B6C2-D2BF-C6A080E984FD}"/>
              </a:ext>
            </a:extLst>
          </p:cNvPr>
          <p:cNvCxnSpPr/>
          <p:nvPr/>
        </p:nvCxnSpPr>
        <p:spPr>
          <a:xfrm>
            <a:off x="9649060" y="3078407"/>
            <a:ext cx="758211" cy="748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6A32D4D2-13A6-344C-73DB-96A792FA5F71}"/>
                  </a:ext>
                </a:extLst>
              </p:cNvPr>
              <p:cNvSpPr txBox="1"/>
              <p:nvPr/>
            </p:nvSpPr>
            <p:spPr>
              <a:xfrm>
                <a:off x="10172462" y="3128219"/>
                <a:ext cx="390363" cy="377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p:sp>
            <p:nvSpPr>
              <p:cNvPr id="20" name="文本框 19">
                <a:extLst>
                  <a:ext uri="{FF2B5EF4-FFF2-40B4-BE49-F238E27FC236}">
                    <a16:creationId xmlns:a16="http://schemas.microsoft.com/office/drawing/2014/main" id="{6A32D4D2-13A6-344C-73DB-96A792FA5F71}"/>
                  </a:ext>
                </a:extLst>
              </p:cNvPr>
              <p:cNvSpPr txBox="1">
                <a:spLocks noRot="1" noChangeAspect="1" noMove="1" noResize="1" noEditPoints="1" noAdjustHandles="1" noChangeArrowheads="1" noChangeShapeType="1" noTextEdit="1"/>
              </p:cNvSpPr>
              <p:nvPr/>
            </p:nvSpPr>
            <p:spPr>
              <a:xfrm>
                <a:off x="10172462" y="3128219"/>
                <a:ext cx="390363" cy="377283"/>
              </a:xfrm>
              <a:prstGeom prst="rect">
                <a:avLst/>
              </a:prstGeom>
              <a:blipFill>
                <a:blip r:embed="rId9"/>
                <a:stretch>
                  <a:fillRect l="-17188" r="-9375" b="-24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1E6C382-CF3D-27C6-B619-305044652827}"/>
                  </a:ext>
                </a:extLst>
              </p:cNvPr>
              <p:cNvSpPr txBox="1"/>
              <p:nvPr/>
            </p:nvSpPr>
            <p:spPr>
              <a:xfrm>
                <a:off x="8549355" y="3180302"/>
                <a:ext cx="597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p:sp>
            <p:nvSpPr>
              <p:cNvPr id="26" name="文本框 25">
                <a:extLst>
                  <a:ext uri="{FF2B5EF4-FFF2-40B4-BE49-F238E27FC236}">
                    <a16:creationId xmlns:a16="http://schemas.microsoft.com/office/drawing/2014/main" id="{51E6C382-CF3D-27C6-B619-305044652827}"/>
                  </a:ext>
                </a:extLst>
              </p:cNvPr>
              <p:cNvSpPr txBox="1">
                <a:spLocks noRot="1" noChangeAspect="1" noMove="1" noResize="1" noEditPoints="1" noAdjustHandles="1" noChangeArrowheads="1" noChangeShapeType="1" noTextEdit="1"/>
              </p:cNvSpPr>
              <p:nvPr/>
            </p:nvSpPr>
            <p:spPr>
              <a:xfrm>
                <a:off x="8549355" y="3180302"/>
                <a:ext cx="597984" cy="369332"/>
              </a:xfrm>
              <a:prstGeom prst="rect">
                <a:avLst/>
              </a:prstGeom>
              <a:blipFill>
                <a:blip r:embed="rId10"/>
                <a:stretch>
                  <a:fillRect l="-11111" r="-4040"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0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circle(in)">
                                      <p:cBhvr>
                                        <p:cTn id="55" dur="2000"/>
                                        <p:tgtEl>
                                          <p:spTgt spid="2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circle(in)">
                                      <p:cBhvr>
                                        <p:cTn id="58" dur="2000"/>
                                        <p:tgtEl>
                                          <p:spTgt spid="2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circle(in)">
                                      <p:cBhvr>
                                        <p:cTn id="61" dur="2000"/>
                                        <p:tgtEl>
                                          <p:spTgt spid="2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circle(in)">
                                      <p:cBhvr>
                                        <p:cTn id="64" dur="20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par>
                                <p:cTn id="70" presetID="22" presetClass="entr" presetSubtype="8"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down)">
                                      <p:cBhvr>
                                        <p:cTn id="77" dur="500"/>
                                        <p:tgtEl>
                                          <p:spTgt spid="2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right)">
                                      <p:cBhvr>
                                        <p:cTn id="85" dur="500"/>
                                        <p:tgtEl>
                                          <p:spTgt spid="32"/>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right)">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left)">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nodeType="click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right)">
                                      <p:cBhvr>
                                        <p:cTn id="103" dur="500"/>
                                        <p:tgtEl>
                                          <p:spTgt spid="4"/>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wipe(down)">
                                      <p:cBhvr>
                                        <p:cTn id="106" dur="500"/>
                                        <p:tgtEl>
                                          <p:spTgt spid="1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wipe(down)">
                                      <p:cBhvr>
                                        <p:cTn id="111" dur="500"/>
                                        <p:tgtEl>
                                          <p:spTgt spid="16"/>
                                        </p:tgtEl>
                                      </p:cBhvr>
                                    </p:animEffect>
                                  </p:childTnLst>
                                </p:cTn>
                              </p:par>
                              <p:par>
                                <p:cTn id="112" presetID="22" presetClass="entr" presetSubtype="8" fill="hold" nodeType="with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wipe(left)">
                                      <p:cBhvr>
                                        <p:cTn id="114" dur="5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wipe(left)">
                                      <p:cBhvr>
                                        <p:cTn id="119" dur="500"/>
                                        <p:tgtEl>
                                          <p:spTgt spid="20"/>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wipe(right)">
                                      <p:cBhvr>
                                        <p:cTn id="1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animBg="1"/>
      <p:bldP spid="11" grpId="0" animBg="1"/>
      <p:bldP spid="12" grpId="0" animBg="1"/>
      <p:bldP spid="21" grpId="0"/>
      <p:bldP spid="22" grpId="0" animBg="1"/>
      <p:bldP spid="23" grpId="0" animBg="1"/>
      <p:bldP spid="24" grpId="0" animBg="1"/>
      <p:bldP spid="25" grpId="0" animBg="1"/>
      <p:bldP spid="30" grpId="0"/>
      <p:bldP spid="31" grpId="0"/>
      <p:bldP spid="34" grpId="0"/>
      <p:bldP spid="13" grpId="0"/>
      <p:bldP spid="20"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7821638" y="2323177"/>
            <a:ext cx="428204" cy="1663270"/>
          </a:xfrm>
          <a:custGeom>
            <a:avLst/>
            <a:gdLst>
              <a:gd name="connsiteX0" fmla="*/ 0 w 428204"/>
              <a:gd name="connsiteY0" fmla="*/ 0 h 1566803"/>
              <a:gd name="connsiteX1" fmla="*/ 168812 w 428204"/>
              <a:gd name="connsiteY1" fmla="*/ 112542 h 1566803"/>
              <a:gd name="connsiteX2" fmla="*/ 422031 w 428204"/>
              <a:gd name="connsiteY2" fmla="*/ 675249 h 1566803"/>
              <a:gd name="connsiteX3" fmla="*/ 337625 w 428204"/>
              <a:gd name="connsiteY3" fmla="*/ 1477108 h 1566803"/>
              <a:gd name="connsiteX4" fmla="*/ 196948 w 428204"/>
              <a:gd name="connsiteY4" fmla="*/ 1547446 h 1566803"/>
              <a:gd name="connsiteX5" fmla="*/ 225083 w 428204"/>
              <a:gd name="connsiteY5" fmla="*/ 1533379 h 15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04" h="1566803">
                <a:moveTo>
                  <a:pt x="0" y="0"/>
                </a:moveTo>
                <a:cubicBezTo>
                  <a:pt x="49237" y="0"/>
                  <a:pt x="98474" y="1"/>
                  <a:pt x="168812" y="112542"/>
                </a:cubicBezTo>
                <a:cubicBezTo>
                  <a:pt x="239150" y="225083"/>
                  <a:pt x="393896" y="447821"/>
                  <a:pt x="422031" y="675249"/>
                </a:cubicBezTo>
                <a:cubicBezTo>
                  <a:pt x="450167" y="902677"/>
                  <a:pt x="375139" y="1331742"/>
                  <a:pt x="337625" y="1477108"/>
                </a:cubicBezTo>
                <a:cubicBezTo>
                  <a:pt x="300111" y="1622474"/>
                  <a:pt x="196948" y="1547446"/>
                  <a:pt x="196948" y="1547446"/>
                </a:cubicBezTo>
                <a:lnTo>
                  <a:pt x="225083" y="1533379"/>
                </a:lnTo>
              </a:path>
            </a:pathLst>
          </a:custGeom>
          <a:noFill/>
          <a:ln w="508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4" name="任意多边形 33"/>
          <p:cNvSpPr/>
          <p:nvPr/>
        </p:nvSpPr>
        <p:spPr>
          <a:xfrm>
            <a:off x="8876715" y="2560320"/>
            <a:ext cx="341790" cy="1240591"/>
          </a:xfrm>
          <a:custGeom>
            <a:avLst/>
            <a:gdLst>
              <a:gd name="connsiteX0" fmla="*/ 0 w 341790"/>
              <a:gd name="connsiteY0" fmla="*/ 0 h 1240591"/>
              <a:gd name="connsiteX1" fmla="*/ 211015 w 341790"/>
              <a:gd name="connsiteY1" fmla="*/ 140677 h 1240591"/>
              <a:gd name="connsiteX2" fmla="*/ 337625 w 341790"/>
              <a:gd name="connsiteY2" fmla="*/ 576775 h 1240591"/>
              <a:gd name="connsiteX3" fmla="*/ 295422 w 341790"/>
              <a:gd name="connsiteY3" fmla="*/ 1139483 h 1240591"/>
              <a:gd name="connsiteX4" fmla="*/ 140677 w 341790"/>
              <a:gd name="connsiteY4" fmla="*/ 1237957 h 124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790" h="1240591">
                <a:moveTo>
                  <a:pt x="0" y="0"/>
                </a:moveTo>
                <a:cubicBezTo>
                  <a:pt x="77372" y="22274"/>
                  <a:pt x="154744" y="44548"/>
                  <a:pt x="211015" y="140677"/>
                </a:cubicBezTo>
                <a:cubicBezTo>
                  <a:pt x="267286" y="236806"/>
                  <a:pt x="323557" y="410307"/>
                  <a:pt x="337625" y="576775"/>
                </a:cubicBezTo>
                <a:cubicBezTo>
                  <a:pt x="351693" y="743243"/>
                  <a:pt x="328247" y="1029286"/>
                  <a:pt x="295422" y="1139483"/>
                </a:cubicBezTo>
                <a:cubicBezTo>
                  <a:pt x="262597" y="1249680"/>
                  <a:pt x="201637" y="1243818"/>
                  <a:pt x="140677" y="1237957"/>
                </a:cubicBezTo>
              </a:path>
            </a:pathLst>
          </a:custGeom>
          <a:noFill/>
          <a:ln w="508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71" name="文本框 70"/>
          <p:cNvSpPr txBox="1"/>
          <p:nvPr/>
        </p:nvSpPr>
        <p:spPr>
          <a:xfrm>
            <a:off x="421706" y="349446"/>
            <a:ext cx="3892412"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若磁场为非均匀磁场</a:t>
            </a:r>
          </a:p>
        </p:txBody>
      </p:sp>
      <p:sp>
        <p:nvSpPr>
          <p:cNvPr id="72" name="文本框 71"/>
          <p:cNvSpPr txBox="1"/>
          <p:nvPr/>
        </p:nvSpPr>
        <p:spPr>
          <a:xfrm>
            <a:off x="421706" y="934221"/>
            <a:ext cx="7600157" cy="584775"/>
          </a:xfrm>
          <a:prstGeom prst="rect">
            <a:avLst/>
          </a:prstGeom>
          <a:noFill/>
        </p:spPr>
        <p:txBody>
          <a:bodyPr wrap="none" rtlCol="0">
            <a:spAutoFit/>
          </a:bodyPr>
          <a:lstStyle/>
          <a:p>
            <a:r>
              <a:rPr lang="zh-CN" altLang="en-US" sz="3200" b="1" dirty="0">
                <a:latin typeface="SimHei" charset="-122"/>
                <a:ea typeface="SimHei" charset="-122"/>
                <a:cs typeface="SimHei" charset="-122"/>
              </a:rPr>
              <a:t>一般情况下，带电粒子仍然做螺旋运动。</a:t>
            </a:r>
          </a:p>
        </p:txBody>
      </p:sp>
      <mc:AlternateContent xmlns:mc="http://schemas.openxmlformats.org/markup-compatibility/2006" xmlns:a14="http://schemas.microsoft.com/office/drawing/2010/main">
        <mc:Choice Requires="a14">
          <p:sp>
            <p:nvSpPr>
              <p:cNvPr id="73" name="文本框 72"/>
              <p:cNvSpPr txBox="1"/>
              <p:nvPr/>
            </p:nvSpPr>
            <p:spPr>
              <a:xfrm>
                <a:off x="7727260" y="750075"/>
                <a:ext cx="1728678" cy="811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𝑅</m:t>
                      </m:r>
                      <m:r>
                        <a:rPr lang="en-US" altLang="zh-CN" sz="2800" b="0" i="1" smtClean="0">
                          <a:latin typeface="Cambria Math" charset="0"/>
                          <a:ea typeface="SimHei" charset="-122"/>
                          <a:cs typeface="SimHei" charset="-122"/>
                        </a:rPr>
                        <m:t>=</m:t>
                      </m:r>
                      <m:f>
                        <m:fPr>
                          <m:ctrlPr>
                            <a:rPr lang="en-US" altLang="zh-CN" sz="2800" b="0" i="1" smtClean="0">
                              <a:latin typeface="Cambria Math" panose="02040503050406030204" pitchFamily="18" charset="0"/>
                              <a:ea typeface="SimHei" charset="-122"/>
                              <a:cs typeface="SimHei" charset="-122"/>
                            </a:rPr>
                          </m:ctrlPr>
                        </m:fPr>
                        <m:num>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dirty="0">
                  <a:latin typeface="SimHei" charset="-122"/>
                  <a:ea typeface="SimHei" charset="-122"/>
                  <a:cs typeface="SimHei" charset="-122"/>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7727260" y="750075"/>
                <a:ext cx="1728678" cy="81111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9485727" y="669650"/>
                <a:ext cx="2062231"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SimHei" charset="-122"/>
                          <a:cs typeface="SimHei" charset="-122"/>
                        </a:rPr>
                        <m:t>h</m:t>
                      </m:r>
                      <m:r>
                        <a:rPr lang="en-US" altLang="zh-CN" sz="2800" b="0" i="1" smtClean="0">
                          <a:latin typeface="Cambria Math" charset="0"/>
                          <a:ea typeface="SimHei" charset="-122"/>
                          <a:cs typeface="SimHei" charset="-122"/>
                        </a:rPr>
                        <m:t>=</m:t>
                      </m:r>
                      <m:f>
                        <m:fPr>
                          <m:ctrlPr>
                            <a:rPr lang="en-US" altLang="zh-CN" sz="2800" i="1">
                              <a:latin typeface="Cambria Math" panose="02040503050406030204" pitchFamily="18" charset="0"/>
                              <a:ea typeface="SimHei" charset="-122"/>
                              <a:cs typeface="SimHei" charset="-122"/>
                            </a:rPr>
                          </m:ctrlPr>
                        </m:fPr>
                        <m:num>
                          <m:r>
                            <a:rPr lang="en-US" altLang="zh-CN" sz="2800" i="1">
                              <a:latin typeface="Cambria Math" charset="0"/>
                              <a:ea typeface="SimHei" charset="-122"/>
                              <a:cs typeface="SimHei" charset="-122"/>
                            </a:rPr>
                            <m:t>2</m:t>
                          </m:r>
                          <m:r>
                            <a:rPr lang="zh-CN" altLang="en-US" sz="2800" i="1">
                              <a:latin typeface="Cambria Math" charset="0"/>
                              <a:ea typeface="SimHei" charset="-122"/>
                              <a:cs typeface="SimHei" charset="-122"/>
                            </a:rPr>
                            <m:t>𝜋</m:t>
                          </m:r>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𝑚</m:t>
                              </m:r>
                            </m:e>
                            <m:sub>
                              <m:r>
                                <a:rPr lang="en-US" altLang="zh-CN" sz="2800" i="1">
                                  <a:latin typeface="Cambria Math" charset="0"/>
                                  <a:ea typeface="SimHei" charset="-122"/>
                                  <a:cs typeface="SimHei" charset="-122"/>
                                </a:rPr>
                                <m:t>0</m:t>
                              </m:r>
                            </m:sub>
                          </m:sSub>
                          <m:sSub>
                            <m:sSubPr>
                              <m:ctrlPr>
                                <a:rPr lang="en-US" altLang="zh-CN" sz="2800" i="1">
                                  <a:latin typeface="Cambria Math" panose="02040503050406030204" pitchFamily="18" charset="0"/>
                                  <a:ea typeface="SimHei" charset="-122"/>
                                  <a:cs typeface="SimHei" charset="-122"/>
                                </a:rPr>
                              </m:ctrlPr>
                            </m:sSubPr>
                            <m:e>
                              <m:r>
                                <a:rPr lang="en-US" altLang="zh-CN" sz="2800" i="1">
                                  <a:latin typeface="Cambria Math" charset="0"/>
                                  <a:ea typeface="SimHei" charset="-122"/>
                                  <a:cs typeface="SimHei" charset="-122"/>
                                </a:rPr>
                                <m:t>𝑣</m:t>
                              </m:r>
                            </m:e>
                            <m:sub>
                              <m:r>
                                <a:rPr lang="en-US" altLang="zh-CN" sz="2800" i="1">
                                  <a:latin typeface="Cambria Math" charset="0"/>
                                  <a:ea typeface="SimHei" charset="-122"/>
                                  <a:cs typeface="SimHei" charset="-122"/>
                                </a:rPr>
                                <m:t>∥</m:t>
                              </m:r>
                            </m:sub>
                          </m:sSub>
                        </m:num>
                        <m:den>
                          <m:r>
                            <a:rPr lang="en-US" altLang="zh-CN" sz="2800" i="1">
                              <a:latin typeface="Cambria Math" charset="0"/>
                              <a:ea typeface="SimHei" charset="-122"/>
                              <a:cs typeface="SimHei" charset="-122"/>
                            </a:rPr>
                            <m:t>𝑞𝐵</m:t>
                          </m:r>
                        </m:den>
                      </m:f>
                    </m:oMath>
                  </m:oMathPara>
                </a14:m>
                <a:endParaRPr lang="zh-CN" altLang="en-US" sz="2800" dirty="0">
                  <a:latin typeface="SimHei" charset="-122"/>
                  <a:ea typeface="SimHei" charset="-122"/>
                  <a:cs typeface="SimHei" charset="-122"/>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9485727" y="669650"/>
                <a:ext cx="2062231" cy="881973"/>
              </a:xfrm>
              <a:prstGeom prst="rect">
                <a:avLst/>
              </a:prstGeom>
              <a:blipFill rotWithShape="0">
                <a:blip r:embed="rId3"/>
                <a:stretch>
                  <a:fillRect/>
                </a:stretch>
              </a:blipFill>
            </p:spPr>
            <p:txBody>
              <a:bodyPr/>
              <a:lstStyle/>
              <a:p>
                <a:r>
                  <a:rPr lang="zh-CN" altLang="en-US">
                    <a:noFill/>
                  </a:rPr>
                  <a:t> </a:t>
                </a:r>
              </a:p>
            </p:txBody>
          </p:sp>
        </mc:Fallback>
      </mc:AlternateContent>
      <p:sp>
        <p:nvSpPr>
          <p:cNvPr id="75" name="文本框 74"/>
          <p:cNvSpPr txBox="1"/>
          <p:nvPr/>
        </p:nvSpPr>
        <p:spPr>
          <a:xfrm>
            <a:off x="417029" y="1518996"/>
            <a:ext cx="6364243" cy="584775"/>
          </a:xfrm>
          <a:prstGeom prst="rect">
            <a:avLst/>
          </a:prstGeom>
          <a:noFill/>
        </p:spPr>
        <p:txBody>
          <a:bodyPr wrap="none" rtlCol="0">
            <a:spAutoFit/>
          </a:bodyPr>
          <a:lstStyle/>
          <a:p>
            <a:r>
              <a:rPr lang="zh-CN" altLang="en-US" sz="3200" b="1" dirty="0">
                <a:latin typeface="SimHei" charset="-122"/>
                <a:ea typeface="SimHei" charset="-122"/>
                <a:cs typeface="SimHei" charset="-122"/>
              </a:rPr>
              <a:t>但</a:t>
            </a:r>
            <a:r>
              <a:rPr lang="zh-CN" altLang="en-US" sz="3200" b="1" dirty="0">
                <a:solidFill>
                  <a:srgbClr val="C00000"/>
                </a:solidFill>
                <a:latin typeface="SimHei" charset="-122"/>
                <a:ea typeface="SimHei" charset="-122"/>
                <a:cs typeface="SimHei" charset="-122"/>
              </a:rPr>
              <a:t>圆周半径</a:t>
            </a:r>
            <a:r>
              <a:rPr lang="zh-CN" altLang="en-US" sz="3200" b="1" dirty="0">
                <a:latin typeface="SimHei" charset="-122"/>
                <a:ea typeface="SimHei" charset="-122"/>
                <a:cs typeface="SimHei" charset="-122"/>
              </a:rPr>
              <a:t>和</a:t>
            </a:r>
            <a:r>
              <a:rPr lang="zh-CN" altLang="en-US" sz="3200" b="1" dirty="0">
                <a:solidFill>
                  <a:srgbClr val="C00000"/>
                </a:solidFill>
                <a:latin typeface="SimHei" charset="-122"/>
                <a:ea typeface="SimHei" charset="-122"/>
                <a:cs typeface="SimHei" charset="-122"/>
              </a:rPr>
              <a:t>螺距</a:t>
            </a:r>
            <a:r>
              <a:rPr lang="zh-CN" altLang="en-US" sz="3200" b="1" dirty="0">
                <a:latin typeface="SimHei" charset="-122"/>
                <a:ea typeface="SimHei" charset="-122"/>
                <a:cs typeface="SimHei" charset="-122"/>
              </a:rPr>
              <a:t>都不在是常量。</a:t>
            </a:r>
          </a:p>
        </p:txBody>
      </p:sp>
      <mc:AlternateContent xmlns:mc="http://schemas.openxmlformats.org/markup-compatibility/2006" xmlns:a14="http://schemas.microsoft.com/office/drawing/2010/main">
        <mc:Choice Requires="a14">
          <p:sp>
            <p:nvSpPr>
              <p:cNvPr id="3" name="文本框 2"/>
              <p:cNvSpPr txBox="1"/>
              <p:nvPr/>
            </p:nvSpPr>
            <p:spPr>
              <a:xfrm>
                <a:off x="1406772" y="2430898"/>
                <a:ext cx="7073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charset="0"/>
                          <a:ea typeface="SimHei" charset="-122"/>
                          <a:cs typeface="SimHei" charset="-122"/>
                        </a:rPr>
                        <m:t>𝑩</m:t>
                      </m:r>
                      <m:r>
                        <a:rPr lang="en-US" altLang="zh-CN" sz="2800" b="0" i="1" smtClean="0">
                          <a:latin typeface="Cambria Math" charset="0"/>
                          <a:ea typeface="SimHei" charset="-122"/>
                          <a:cs typeface="SimHei" charset="-122"/>
                        </a:rPr>
                        <m:t>↑</m:t>
                      </m:r>
                    </m:oMath>
                  </m:oMathPara>
                </a14:m>
                <a:endParaRPr lang="zh-CN" altLang="en-US" dirty="0">
                  <a:latin typeface="SimHei" charset="-122"/>
                  <a:ea typeface="SimHei" charset="-122"/>
                  <a:cs typeface="Sim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06772" y="2430898"/>
                <a:ext cx="707309" cy="430887"/>
              </a:xfrm>
              <a:prstGeom prst="rect">
                <a:avLst/>
              </a:prstGeom>
              <a:blipFill rotWithShape="0">
                <a:blip r:embed="rId4"/>
                <a:stretch>
                  <a:fillRect/>
                </a:stretch>
              </a:blipFill>
            </p:spPr>
            <p:txBody>
              <a:bodyPr/>
              <a:lstStyle/>
              <a:p>
                <a:r>
                  <a:rPr lang="zh-CN" altLang="en-US">
                    <a:noFill/>
                  </a:rPr>
                  <a:t> </a:t>
                </a:r>
              </a:p>
            </p:txBody>
          </p:sp>
        </mc:Fallback>
      </mc:AlternateContent>
      <p:sp>
        <p:nvSpPr>
          <p:cNvPr id="76" name="AutoShape 2"/>
          <p:cNvSpPr>
            <a:spLocks/>
          </p:cNvSpPr>
          <p:nvPr/>
        </p:nvSpPr>
        <p:spPr bwMode="auto">
          <a:xfrm>
            <a:off x="2131396" y="2245432"/>
            <a:ext cx="203842" cy="821326"/>
          </a:xfrm>
          <a:prstGeom prst="leftBrace">
            <a:avLst>
              <a:gd name="adj1" fmla="val 36821"/>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a:solidFill>
                <a:srgbClr val="FF000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77" name="文本框 76"/>
              <p:cNvSpPr txBox="1"/>
              <p:nvPr/>
            </p:nvSpPr>
            <p:spPr>
              <a:xfrm>
                <a:off x="2490578" y="2188179"/>
                <a:ext cx="6976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charset="0"/>
                          <a:ea typeface="SimHei" charset="-122"/>
                          <a:cs typeface="SimHei" charset="-122"/>
                        </a:rPr>
                        <m:t>𝑹</m:t>
                      </m:r>
                      <m:r>
                        <a:rPr lang="en-US" altLang="zh-CN" sz="2800" b="1" i="1" smtClean="0">
                          <a:latin typeface="Cambria Math" charset="0"/>
                          <a:ea typeface="SimHei" charset="-122"/>
                          <a:cs typeface="SimHei" charset="-122"/>
                        </a:rPr>
                        <m:t>↓</m:t>
                      </m:r>
                    </m:oMath>
                  </m:oMathPara>
                </a14:m>
                <a:endParaRPr lang="zh-CN" altLang="en-US" dirty="0">
                  <a:latin typeface="SimHei" charset="-122"/>
                  <a:ea typeface="SimHei" charset="-122"/>
                  <a:cs typeface="SimHei" charset="-122"/>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2490578" y="2188179"/>
                <a:ext cx="697690"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2490578" y="2726432"/>
                <a:ext cx="675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charset="0"/>
                          <a:ea typeface="SimHei" charset="-122"/>
                          <a:cs typeface="SimHei" charset="-122"/>
                        </a:rPr>
                        <m:t>𝒉</m:t>
                      </m:r>
                      <m:r>
                        <a:rPr lang="en-US" altLang="zh-CN" sz="2800" b="1" i="1" smtClean="0">
                          <a:latin typeface="Cambria Math" charset="0"/>
                          <a:ea typeface="SimHei" charset="-122"/>
                          <a:cs typeface="SimHei" charset="-122"/>
                        </a:rPr>
                        <m:t>↓</m:t>
                      </m:r>
                    </m:oMath>
                  </m:oMathPara>
                </a14:m>
                <a:endParaRPr lang="zh-CN" altLang="en-US" dirty="0">
                  <a:latin typeface="SimHei" charset="-122"/>
                  <a:ea typeface="SimHei" charset="-122"/>
                  <a:cs typeface="SimHei" charset="-122"/>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2490578" y="2726432"/>
                <a:ext cx="675249" cy="430887"/>
              </a:xfrm>
              <a:prstGeom prst="rect">
                <a:avLst/>
              </a:prstGeom>
              <a:blipFill rotWithShape="0">
                <a:blip r:embed="rId6"/>
                <a:stretch>
                  <a:fillRect/>
                </a:stretch>
              </a:blipFill>
            </p:spPr>
            <p:txBody>
              <a:bodyPr/>
              <a:lstStyle/>
              <a:p>
                <a:r>
                  <a:rPr lang="zh-CN" altLang="en-US">
                    <a:noFill/>
                  </a:rPr>
                  <a:t> </a:t>
                </a:r>
              </a:p>
            </p:txBody>
          </p:sp>
        </mc:Fallback>
      </mc:AlternateContent>
      <p:sp>
        <p:nvSpPr>
          <p:cNvPr id="12" name="任意多边形 11"/>
          <p:cNvSpPr/>
          <p:nvPr/>
        </p:nvSpPr>
        <p:spPr>
          <a:xfrm>
            <a:off x="7005712" y="1983545"/>
            <a:ext cx="4149969" cy="742887"/>
          </a:xfrm>
          <a:custGeom>
            <a:avLst/>
            <a:gdLst>
              <a:gd name="connsiteX0" fmla="*/ 0 w 4149969"/>
              <a:gd name="connsiteY0" fmla="*/ 0 h 858129"/>
              <a:gd name="connsiteX1" fmla="*/ 1674055 w 4149969"/>
              <a:gd name="connsiteY1" fmla="*/ 647113 h 858129"/>
              <a:gd name="connsiteX2" fmla="*/ 4149969 w 4149969"/>
              <a:gd name="connsiteY2" fmla="*/ 858129 h 858129"/>
            </a:gdLst>
            <a:ahLst/>
            <a:cxnLst>
              <a:cxn ang="0">
                <a:pos x="connsiteX0" y="connsiteY0"/>
              </a:cxn>
              <a:cxn ang="0">
                <a:pos x="connsiteX1" y="connsiteY1"/>
              </a:cxn>
              <a:cxn ang="0">
                <a:pos x="connsiteX2" y="connsiteY2"/>
              </a:cxn>
            </a:cxnLst>
            <a:rect l="l" t="t" r="r" b="b"/>
            <a:pathLst>
              <a:path w="4149969" h="858129">
                <a:moveTo>
                  <a:pt x="0" y="0"/>
                </a:moveTo>
                <a:cubicBezTo>
                  <a:pt x="491197" y="252046"/>
                  <a:pt x="982394" y="504092"/>
                  <a:pt x="1674055" y="647113"/>
                </a:cubicBezTo>
                <a:cubicBezTo>
                  <a:pt x="2365716" y="790134"/>
                  <a:pt x="3257842" y="824131"/>
                  <a:pt x="4149969" y="85812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 name="任意多边形 12"/>
          <p:cNvSpPr/>
          <p:nvPr/>
        </p:nvSpPr>
        <p:spPr>
          <a:xfrm>
            <a:off x="7047915" y="3601330"/>
            <a:ext cx="4079631" cy="647114"/>
          </a:xfrm>
          <a:custGeom>
            <a:avLst/>
            <a:gdLst>
              <a:gd name="connsiteX0" fmla="*/ 0 w 4079631"/>
              <a:gd name="connsiteY0" fmla="*/ 492369 h 492369"/>
              <a:gd name="connsiteX1" fmla="*/ 1603717 w 4079631"/>
              <a:gd name="connsiteY1" fmla="*/ 196948 h 492369"/>
              <a:gd name="connsiteX2" fmla="*/ 4079631 w 4079631"/>
              <a:gd name="connsiteY2" fmla="*/ 0 h 492369"/>
            </a:gdLst>
            <a:ahLst/>
            <a:cxnLst>
              <a:cxn ang="0">
                <a:pos x="connsiteX0" y="connsiteY0"/>
              </a:cxn>
              <a:cxn ang="0">
                <a:pos x="connsiteX1" y="connsiteY1"/>
              </a:cxn>
              <a:cxn ang="0">
                <a:pos x="connsiteX2" y="connsiteY2"/>
              </a:cxn>
            </a:cxnLst>
            <a:rect l="l" t="t" r="r" b="b"/>
            <a:pathLst>
              <a:path w="4079631" h="492369">
                <a:moveTo>
                  <a:pt x="0" y="492369"/>
                </a:moveTo>
                <a:cubicBezTo>
                  <a:pt x="461889" y="385689"/>
                  <a:pt x="923779" y="279009"/>
                  <a:pt x="1603717" y="196948"/>
                </a:cubicBezTo>
                <a:cubicBezTo>
                  <a:pt x="2283655" y="114887"/>
                  <a:pt x="3181643" y="57443"/>
                  <a:pt x="4079631"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5" name="任意多边形 14"/>
          <p:cNvSpPr/>
          <p:nvPr/>
        </p:nvSpPr>
        <p:spPr>
          <a:xfrm>
            <a:off x="7076050" y="3193366"/>
            <a:ext cx="4023360" cy="56271"/>
          </a:xfrm>
          <a:custGeom>
            <a:avLst/>
            <a:gdLst>
              <a:gd name="connsiteX0" fmla="*/ 0 w 4023360"/>
              <a:gd name="connsiteY0" fmla="*/ 56271 h 56271"/>
              <a:gd name="connsiteX1" fmla="*/ 2025748 w 4023360"/>
              <a:gd name="connsiteY1" fmla="*/ 14068 h 56271"/>
              <a:gd name="connsiteX2" fmla="*/ 4023360 w 4023360"/>
              <a:gd name="connsiteY2" fmla="*/ 0 h 56271"/>
            </a:gdLst>
            <a:ahLst/>
            <a:cxnLst>
              <a:cxn ang="0">
                <a:pos x="connsiteX0" y="connsiteY0"/>
              </a:cxn>
              <a:cxn ang="0">
                <a:pos x="connsiteX1" y="connsiteY1"/>
              </a:cxn>
              <a:cxn ang="0">
                <a:pos x="connsiteX2" y="connsiteY2"/>
              </a:cxn>
            </a:cxnLst>
            <a:rect l="l" t="t" r="r" b="b"/>
            <a:pathLst>
              <a:path w="4023360" h="56271">
                <a:moveTo>
                  <a:pt x="0" y="56271"/>
                </a:moveTo>
                <a:lnTo>
                  <a:pt x="2025748" y="14068"/>
                </a:lnTo>
                <a:lnTo>
                  <a:pt x="4023360" y="0"/>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8" name="直接箭头连接符 17"/>
          <p:cNvCxnSpPr/>
          <p:nvPr/>
        </p:nvCxnSpPr>
        <p:spPr>
          <a:xfrm>
            <a:off x="10902463" y="2726432"/>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10895428" y="3193366"/>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10944664" y="3568598"/>
            <a:ext cx="403200" cy="3600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p:cNvSpPr txBox="1"/>
              <p:nvPr/>
            </p:nvSpPr>
            <p:spPr>
              <a:xfrm>
                <a:off x="10988581" y="2213557"/>
                <a:ext cx="376705"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𝑩</m:t>
                          </m:r>
                        </m:e>
                      </m:acc>
                    </m:oMath>
                  </m:oMathPara>
                </a14:m>
                <a:endParaRPr lang="zh-CN" altLang="en-US" dirty="0">
                  <a:solidFill>
                    <a:srgbClr val="0000FF"/>
                  </a:solidFill>
                  <a:latin typeface="SimHei" charset="-122"/>
                  <a:ea typeface="SimHei" charset="-122"/>
                  <a:cs typeface="SimHei" charset="-122"/>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10988581" y="2213557"/>
                <a:ext cx="376705" cy="414088"/>
              </a:xfrm>
              <a:prstGeom prst="rect">
                <a:avLst/>
              </a:prstGeom>
              <a:blipFill rotWithShape="0">
                <a:blip r:embed="rId7"/>
                <a:stretch>
                  <a:fillRect/>
                </a:stretch>
              </a:blipFill>
            </p:spPr>
            <p:txBody>
              <a:bodyPr/>
              <a:lstStyle/>
              <a:p>
                <a:r>
                  <a:rPr lang="zh-CN" altLang="en-US">
                    <a:noFill/>
                  </a:rPr>
                  <a:t> </a:t>
                </a:r>
              </a:p>
            </p:txBody>
          </p:sp>
        </mc:Fallback>
      </mc:AlternateContent>
      <p:sp>
        <p:nvSpPr>
          <p:cNvPr id="82" name="流程图: 或者 81"/>
          <p:cNvSpPr/>
          <p:nvPr/>
        </p:nvSpPr>
        <p:spPr>
          <a:xfrm>
            <a:off x="7150918" y="2650802"/>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33" name="任意多边形 32"/>
          <p:cNvSpPr/>
          <p:nvPr/>
        </p:nvSpPr>
        <p:spPr>
          <a:xfrm>
            <a:off x="7790507" y="2538619"/>
            <a:ext cx="1100276" cy="1442538"/>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83" name="任意多边形 82"/>
          <p:cNvSpPr/>
          <p:nvPr/>
        </p:nvSpPr>
        <p:spPr>
          <a:xfrm>
            <a:off x="8738482" y="2641712"/>
            <a:ext cx="1100276" cy="1138069"/>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84" name="任意多边形 83"/>
          <p:cNvSpPr/>
          <p:nvPr/>
        </p:nvSpPr>
        <p:spPr>
          <a:xfrm>
            <a:off x="9845303" y="2684297"/>
            <a:ext cx="269369" cy="1022400"/>
          </a:xfrm>
          <a:custGeom>
            <a:avLst/>
            <a:gdLst>
              <a:gd name="connsiteX0" fmla="*/ 0 w 341790"/>
              <a:gd name="connsiteY0" fmla="*/ 0 h 1240591"/>
              <a:gd name="connsiteX1" fmla="*/ 211015 w 341790"/>
              <a:gd name="connsiteY1" fmla="*/ 140677 h 1240591"/>
              <a:gd name="connsiteX2" fmla="*/ 337625 w 341790"/>
              <a:gd name="connsiteY2" fmla="*/ 576775 h 1240591"/>
              <a:gd name="connsiteX3" fmla="*/ 295422 w 341790"/>
              <a:gd name="connsiteY3" fmla="*/ 1139483 h 1240591"/>
              <a:gd name="connsiteX4" fmla="*/ 140677 w 341790"/>
              <a:gd name="connsiteY4" fmla="*/ 1237957 h 124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790" h="1240591">
                <a:moveTo>
                  <a:pt x="0" y="0"/>
                </a:moveTo>
                <a:cubicBezTo>
                  <a:pt x="77372" y="22274"/>
                  <a:pt x="154744" y="44548"/>
                  <a:pt x="211015" y="140677"/>
                </a:cubicBezTo>
                <a:cubicBezTo>
                  <a:pt x="267286" y="236806"/>
                  <a:pt x="323557" y="410307"/>
                  <a:pt x="337625" y="576775"/>
                </a:cubicBezTo>
                <a:cubicBezTo>
                  <a:pt x="351693" y="743243"/>
                  <a:pt x="328247" y="1029286"/>
                  <a:pt x="295422" y="1139483"/>
                </a:cubicBezTo>
                <a:cubicBezTo>
                  <a:pt x="262597" y="1249680"/>
                  <a:pt x="201637" y="1243818"/>
                  <a:pt x="140677" y="1237957"/>
                </a:cubicBezTo>
              </a:path>
            </a:pathLst>
          </a:custGeom>
          <a:noFill/>
          <a:ln w="508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85" name="任意多边形 84"/>
          <p:cNvSpPr/>
          <p:nvPr/>
        </p:nvSpPr>
        <p:spPr>
          <a:xfrm>
            <a:off x="9720775" y="2726432"/>
            <a:ext cx="1100276" cy="971957"/>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87" name="直接箭头连接符 86"/>
          <p:cNvCxnSpPr/>
          <p:nvPr/>
        </p:nvCxnSpPr>
        <p:spPr>
          <a:xfrm flipH="1">
            <a:off x="7290794" y="2266905"/>
            <a:ext cx="440472" cy="1182379"/>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a:off x="7371473" y="2295772"/>
            <a:ext cx="450166" cy="334886"/>
          </a:xfrm>
          <a:custGeom>
            <a:avLst/>
            <a:gdLst>
              <a:gd name="connsiteX0" fmla="*/ 0 w 450166"/>
              <a:gd name="connsiteY0" fmla="*/ 334886 h 334886"/>
              <a:gd name="connsiteX1" fmla="*/ 182880 w 450166"/>
              <a:gd name="connsiteY1" fmla="*/ 39465 h 334886"/>
              <a:gd name="connsiteX2" fmla="*/ 450166 w 450166"/>
              <a:gd name="connsiteY2" fmla="*/ 11329 h 334886"/>
            </a:gdLst>
            <a:ahLst/>
            <a:cxnLst>
              <a:cxn ang="0">
                <a:pos x="connsiteX0" y="connsiteY0"/>
              </a:cxn>
              <a:cxn ang="0">
                <a:pos x="connsiteX1" y="connsiteY1"/>
              </a:cxn>
              <a:cxn ang="0">
                <a:pos x="connsiteX2" y="connsiteY2"/>
              </a:cxn>
            </a:cxnLst>
            <a:rect l="l" t="t" r="r" b="b"/>
            <a:pathLst>
              <a:path w="450166" h="334886">
                <a:moveTo>
                  <a:pt x="0" y="334886"/>
                </a:moveTo>
                <a:cubicBezTo>
                  <a:pt x="53926" y="214138"/>
                  <a:pt x="107852" y="93391"/>
                  <a:pt x="182880" y="39465"/>
                </a:cubicBezTo>
                <a:cubicBezTo>
                  <a:pt x="257908" y="-14461"/>
                  <a:pt x="354037" y="-1566"/>
                  <a:pt x="450166" y="11329"/>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90" name="文本框 89"/>
              <p:cNvSpPr txBox="1"/>
              <p:nvPr/>
            </p:nvSpPr>
            <p:spPr>
              <a:xfrm>
                <a:off x="6934790" y="3366150"/>
                <a:ext cx="351057"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rgbClr val="FF0000"/>
                              </a:solidFill>
                              <a:latin typeface="Cambria Math" panose="02040503050406030204" pitchFamily="18" charset="0"/>
                              <a:ea typeface="SimHei" charset="-122"/>
                              <a:cs typeface="SimHei" charset="-122"/>
                            </a:rPr>
                          </m:ctrlPr>
                        </m:accPr>
                        <m:e>
                          <m:r>
                            <a:rPr lang="en-US" altLang="zh-CN" sz="2400" b="1" i="1" smtClean="0">
                              <a:solidFill>
                                <a:srgbClr val="FF0000"/>
                              </a:solidFill>
                              <a:latin typeface="Cambria Math" charset="0"/>
                              <a:ea typeface="SimHei" charset="-122"/>
                              <a:cs typeface="SimHei" charset="-122"/>
                            </a:rPr>
                            <m:t>𝑭</m:t>
                          </m:r>
                        </m:e>
                      </m:acc>
                    </m:oMath>
                  </m:oMathPara>
                </a14:m>
                <a:endParaRPr lang="zh-CN" altLang="en-US" dirty="0">
                  <a:solidFill>
                    <a:srgbClr val="FF0000"/>
                  </a:solidFill>
                  <a:latin typeface="SimHei" charset="-122"/>
                  <a:ea typeface="SimHei" charset="-122"/>
                  <a:cs typeface="SimHei" charset="-122"/>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6934790" y="3366150"/>
                <a:ext cx="351057" cy="414088"/>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91" name="直接箭头连接符 90"/>
          <p:cNvCxnSpPr/>
          <p:nvPr/>
        </p:nvCxnSpPr>
        <p:spPr>
          <a:xfrm>
            <a:off x="7737023" y="2295772"/>
            <a:ext cx="0" cy="118080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H="1" flipV="1">
            <a:off x="7288060" y="2286017"/>
            <a:ext cx="439200"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p:cNvSpPr txBox="1"/>
              <p:nvPr/>
            </p:nvSpPr>
            <p:spPr>
              <a:xfrm>
                <a:off x="6953262" y="2095735"/>
                <a:ext cx="468013" cy="430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ea typeface="SimHei" charset="-122"/>
                              <a:cs typeface="SimHei" charset="-122"/>
                            </a:rPr>
                          </m:ctrlPr>
                        </m:sSubPr>
                        <m:e>
                          <m:acc>
                            <m:accPr>
                              <m:chr m:val="⃗"/>
                              <m:ctrlPr>
                                <a:rPr lang="en-US" altLang="zh-CN" sz="2400" b="1" i="1" smtClean="0">
                                  <a:solidFill>
                                    <a:srgbClr val="FF0000"/>
                                  </a:solidFill>
                                  <a:latin typeface="Cambria Math" panose="02040503050406030204" pitchFamily="18" charset="0"/>
                                  <a:ea typeface="SimHei" charset="-122"/>
                                  <a:cs typeface="SimHei" charset="-122"/>
                                </a:rPr>
                              </m:ctrlPr>
                            </m:accPr>
                            <m:e>
                              <m:r>
                                <a:rPr lang="en-US" altLang="zh-CN" sz="2400" b="1" i="1" smtClean="0">
                                  <a:solidFill>
                                    <a:srgbClr val="FF0000"/>
                                  </a:solidFill>
                                  <a:latin typeface="Cambria Math" charset="0"/>
                                  <a:ea typeface="SimHei" charset="-122"/>
                                  <a:cs typeface="SimHei" charset="-122"/>
                                </a:rPr>
                                <m:t>𝑭</m:t>
                              </m:r>
                            </m:e>
                          </m:acc>
                        </m:e>
                        <m:sub>
                          <m:r>
                            <a:rPr lang="en-US" altLang="zh-CN" sz="2400" b="1" i="1" smtClean="0">
                              <a:solidFill>
                                <a:srgbClr val="FF0000"/>
                              </a:solidFill>
                              <a:latin typeface="Cambria Math" charset="0"/>
                              <a:ea typeface="SimHei" charset="-122"/>
                              <a:cs typeface="SimHei" charset="-122"/>
                            </a:rPr>
                            <m:t>∥</m:t>
                          </m:r>
                        </m:sub>
                      </m:sSub>
                    </m:oMath>
                  </m:oMathPara>
                </a14:m>
                <a:endParaRPr lang="zh-CN" altLang="en-US" sz="1600" b="1" dirty="0">
                  <a:solidFill>
                    <a:srgbClr val="FF0000"/>
                  </a:solidFill>
                  <a:latin typeface="SimHei" charset="-122"/>
                  <a:ea typeface="SimHei" charset="-122"/>
                  <a:cs typeface="SimHei" charset="-122"/>
                </a:endParaRPr>
              </a:p>
            </p:txBody>
          </p:sp>
        </mc:Choice>
        <mc:Fallback xmlns="">
          <p:sp>
            <p:nvSpPr>
              <p:cNvPr id="95" name="文本框 94"/>
              <p:cNvSpPr txBox="1">
                <a:spLocks noRot="1" noChangeAspect="1" noMove="1" noResize="1" noEditPoints="1" noAdjustHandles="1" noChangeArrowheads="1" noChangeShapeType="1" noTextEdit="1"/>
              </p:cNvSpPr>
              <p:nvPr/>
            </p:nvSpPr>
            <p:spPr>
              <a:xfrm>
                <a:off x="6953262" y="2095735"/>
                <a:ext cx="468013" cy="43056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7397788" y="3368356"/>
                <a:ext cx="51289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ea typeface="SimHei" charset="-122"/>
                              <a:cs typeface="SimHei" charset="-122"/>
                            </a:rPr>
                          </m:ctrlPr>
                        </m:sSubPr>
                        <m:e>
                          <m:acc>
                            <m:accPr>
                              <m:chr m:val="⃗"/>
                              <m:ctrlPr>
                                <a:rPr lang="en-US" altLang="zh-CN" sz="2400" b="1" i="1" smtClean="0">
                                  <a:solidFill>
                                    <a:srgbClr val="FF0000"/>
                                  </a:solidFill>
                                  <a:latin typeface="Cambria Math" panose="02040503050406030204" pitchFamily="18" charset="0"/>
                                  <a:ea typeface="SimHei" charset="-122"/>
                                  <a:cs typeface="SimHei" charset="-122"/>
                                </a:rPr>
                              </m:ctrlPr>
                            </m:accPr>
                            <m:e>
                              <m:r>
                                <a:rPr lang="en-US" altLang="zh-CN" sz="2400" b="1" i="1" smtClean="0">
                                  <a:solidFill>
                                    <a:srgbClr val="FF0000"/>
                                  </a:solidFill>
                                  <a:latin typeface="Cambria Math" charset="0"/>
                                  <a:ea typeface="SimHei" charset="-122"/>
                                  <a:cs typeface="SimHei" charset="-122"/>
                                </a:rPr>
                                <m:t>𝑭</m:t>
                              </m:r>
                            </m:e>
                          </m:acc>
                        </m:e>
                        <m:sub>
                          <m:r>
                            <a:rPr lang="en-US" altLang="zh-CN" sz="2400" b="1" i="1" smtClean="0">
                              <a:solidFill>
                                <a:srgbClr val="FF0000"/>
                              </a:solidFill>
                              <a:latin typeface="Cambria Math" charset="0"/>
                              <a:ea typeface="SimHei" charset="-122"/>
                              <a:cs typeface="SimHei" charset="-122"/>
                            </a:rPr>
                            <m:t>⊥</m:t>
                          </m:r>
                        </m:sub>
                      </m:sSub>
                    </m:oMath>
                  </m:oMathPara>
                </a14:m>
                <a:endParaRPr lang="zh-CN" altLang="en-US" sz="1600" b="1" dirty="0">
                  <a:solidFill>
                    <a:srgbClr val="FF0000"/>
                  </a:solidFill>
                  <a:latin typeface="SimHei" charset="-122"/>
                  <a:ea typeface="SimHei" charset="-122"/>
                  <a:cs typeface="SimHei" charset="-122"/>
                </a:endParaRPr>
              </a:p>
            </p:txBody>
          </p:sp>
        </mc:Choice>
        <mc:Fallback xmlns="">
          <p:sp>
            <p:nvSpPr>
              <p:cNvPr id="96" name="文本框 95"/>
              <p:cNvSpPr txBox="1">
                <a:spLocks noRot="1" noChangeAspect="1" noMove="1" noResize="1" noEditPoints="1" noAdjustHandles="1" noChangeArrowheads="1" noChangeShapeType="1" noTextEdit="1"/>
              </p:cNvSpPr>
              <p:nvPr/>
            </p:nvSpPr>
            <p:spPr>
              <a:xfrm>
                <a:off x="7397788" y="3368356"/>
                <a:ext cx="512896" cy="414088"/>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412365" y="3206008"/>
                <a:ext cx="5915658" cy="1087670"/>
              </a:xfrm>
              <a:prstGeom prst="rect">
                <a:avLst/>
              </a:prstGeom>
              <a:noFill/>
            </p:spPr>
            <p:txBody>
              <a:bodyPr wrap="none" rtlCol="0">
                <a:spAutoFit/>
              </a:bodyPr>
              <a:lstStyle/>
              <a:p>
                <a:r>
                  <a:rPr lang="zh-CN" altLang="en-US" sz="3200" b="1" dirty="0">
                    <a:latin typeface="SimHei" charset="-122"/>
                    <a:ea typeface="SimHei" charset="-122"/>
                    <a:cs typeface="SimHei" charset="-122"/>
                  </a:rPr>
                  <a:t>磁场力的水平分量导致</a:t>
                </a:r>
                <a14:m>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r>
                          <a:rPr lang="en-US" altLang="zh-CN" sz="3200" i="1">
                            <a:latin typeface="Cambria Math" charset="0"/>
                            <a:ea typeface="SimHei" charset="-122"/>
                            <a:cs typeface="SimHei" charset="-122"/>
                          </a:rPr>
                          <m:t>𝑣</m:t>
                        </m:r>
                      </m:e>
                      <m:sub>
                        <m:r>
                          <a:rPr lang="en-US" altLang="zh-CN" sz="3200" i="1">
                            <a:latin typeface="Cambria Math" charset="0"/>
                            <a:ea typeface="SimHei" charset="-122"/>
                            <a:cs typeface="SimHei" charset="-122"/>
                          </a:rPr>
                          <m:t>∥</m:t>
                        </m:r>
                      </m:sub>
                    </m:sSub>
                  </m:oMath>
                </a14:m>
                <a:r>
                  <a:rPr lang="zh-CN" altLang="en-US" sz="3200" b="1" dirty="0">
                    <a:latin typeface="SimHei" charset="-122"/>
                    <a:ea typeface="SimHei" charset="-122"/>
                    <a:cs typeface="SimHei" charset="-122"/>
                  </a:rPr>
                  <a:t>降低，</a:t>
                </a:r>
                <a:endParaRPr lang="en-US" altLang="zh-CN" sz="3200" b="1" dirty="0">
                  <a:latin typeface="SimHei" charset="-122"/>
                  <a:ea typeface="SimHei" charset="-122"/>
                  <a:cs typeface="SimHei" charset="-122"/>
                </a:endParaRPr>
              </a:p>
              <a:p>
                <a14:m>
                  <m:oMath xmlns:m="http://schemas.openxmlformats.org/officeDocument/2006/math">
                    <m:sSub>
                      <m:sSubPr>
                        <m:ctrlPr>
                          <a:rPr lang="en-US" altLang="zh-CN" sz="3200" i="1">
                            <a:latin typeface="Cambria Math" panose="02040503050406030204" pitchFamily="18" charset="0"/>
                            <a:ea typeface="SimHei" charset="-122"/>
                            <a:cs typeface="SimHei" charset="-122"/>
                          </a:rPr>
                        </m:ctrlPr>
                      </m:sSubPr>
                      <m:e>
                        <m:r>
                          <a:rPr lang="en-US" altLang="zh-CN" sz="3200" i="1">
                            <a:latin typeface="Cambria Math" charset="0"/>
                            <a:ea typeface="SimHei" charset="-122"/>
                            <a:cs typeface="SimHei" charset="-122"/>
                          </a:rPr>
                          <m:t>𝑣</m:t>
                        </m:r>
                      </m:e>
                      <m:sub>
                        <m:r>
                          <a:rPr lang="en-US" altLang="zh-CN" sz="3200" i="1">
                            <a:latin typeface="Cambria Math" charset="0"/>
                            <a:ea typeface="SimHei" charset="-122"/>
                            <a:cs typeface="SimHei" charset="-122"/>
                          </a:rPr>
                          <m:t>⊥</m:t>
                        </m:r>
                      </m:sub>
                    </m:sSub>
                  </m:oMath>
                </a14:m>
                <a:r>
                  <a:rPr lang="zh-CN" altLang="en-US" sz="3200" b="1" dirty="0">
                    <a:latin typeface="SimHei" charset="-122"/>
                    <a:ea typeface="SimHei" charset="-122"/>
                    <a:cs typeface="SimHei" charset="-122"/>
                  </a:rPr>
                  <a:t>增加。</a:t>
                </a:r>
              </a:p>
            </p:txBody>
          </p:sp>
        </mc:Choice>
        <mc:Fallback xmlns="">
          <p:sp>
            <p:nvSpPr>
              <p:cNvPr id="97" name="文本框 96"/>
              <p:cNvSpPr txBox="1">
                <a:spLocks noRot="1" noChangeAspect="1" noMove="1" noResize="1" noEditPoints="1" noAdjustHandles="1" noChangeArrowheads="1" noChangeShapeType="1" noTextEdit="1"/>
              </p:cNvSpPr>
              <p:nvPr/>
            </p:nvSpPr>
            <p:spPr>
              <a:xfrm>
                <a:off x="412365" y="3206008"/>
                <a:ext cx="5915658" cy="1087670"/>
              </a:xfrm>
              <a:prstGeom prst="rect">
                <a:avLst/>
              </a:prstGeom>
              <a:blipFill rotWithShape="0">
                <a:blip r:embed="rId11"/>
                <a:stretch>
                  <a:fillRect l="-2680" t="-10112" r="-1649" b="-16292"/>
                </a:stretch>
              </a:blipFill>
            </p:spPr>
            <p:txBody>
              <a:bodyPr/>
              <a:lstStyle/>
              <a:p>
                <a:r>
                  <a:rPr lang="zh-CN" altLang="en-US">
                    <a:noFill/>
                  </a:rPr>
                  <a:t> </a:t>
                </a:r>
              </a:p>
            </p:txBody>
          </p:sp>
        </mc:Fallback>
      </mc:AlternateContent>
      <p:sp>
        <p:nvSpPr>
          <p:cNvPr id="98" name="文本框 97"/>
          <p:cNvSpPr txBox="1"/>
          <p:nvPr/>
        </p:nvSpPr>
        <p:spPr>
          <a:xfrm>
            <a:off x="1973419" y="3691209"/>
            <a:ext cx="5128327"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洛伦兹力不做功，动能不变</a:t>
            </a:r>
          </a:p>
        </p:txBody>
      </p:sp>
      <p:sp>
        <p:nvSpPr>
          <p:cNvPr id="124" name="同心圆 123"/>
          <p:cNvSpPr/>
          <p:nvPr/>
        </p:nvSpPr>
        <p:spPr>
          <a:xfrm>
            <a:off x="10431055" y="4965895"/>
            <a:ext cx="502447" cy="1026942"/>
          </a:xfrm>
          <a:prstGeom prst="donu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sp>
        <p:nvSpPr>
          <p:cNvPr id="125" name="同心圆 124"/>
          <p:cNvSpPr/>
          <p:nvPr/>
        </p:nvSpPr>
        <p:spPr>
          <a:xfrm>
            <a:off x="10317711" y="4965895"/>
            <a:ext cx="502447" cy="1026942"/>
          </a:xfrm>
          <a:prstGeom prst="donu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sp>
        <p:nvSpPr>
          <p:cNvPr id="128" name="任意多边形 127"/>
          <p:cNvSpPr/>
          <p:nvPr/>
        </p:nvSpPr>
        <p:spPr>
          <a:xfrm>
            <a:off x="7948246" y="4754685"/>
            <a:ext cx="2672861" cy="408157"/>
          </a:xfrm>
          <a:custGeom>
            <a:avLst/>
            <a:gdLst>
              <a:gd name="connsiteX0" fmla="*/ 0 w 2672861"/>
              <a:gd name="connsiteY0" fmla="*/ 365953 h 408157"/>
              <a:gd name="connsiteX1" fmla="*/ 1223889 w 2672861"/>
              <a:gd name="connsiteY1" fmla="*/ 193 h 408157"/>
              <a:gd name="connsiteX2" fmla="*/ 2672861 w 2672861"/>
              <a:gd name="connsiteY2" fmla="*/ 408157 h 408157"/>
            </a:gdLst>
            <a:ahLst/>
            <a:cxnLst>
              <a:cxn ang="0">
                <a:pos x="connsiteX0" y="connsiteY0"/>
              </a:cxn>
              <a:cxn ang="0">
                <a:pos x="connsiteX1" y="connsiteY1"/>
              </a:cxn>
              <a:cxn ang="0">
                <a:pos x="connsiteX2" y="connsiteY2"/>
              </a:cxn>
            </a:cxnLst>
            <a:rect l="l" t="t" r="r" b="b"/>
            <a:pathLst>
              <a:path w="2672861" h="408157">
                <a:moveTo>
                  <a:pt x="0" y="365953"/>
                </a:moveTo>
                <a:cubicBezTo>
                  <a:pt x="389206" y="179556"/>
                  <a:pt x="778412" y="-6841"/>
                  <a:pt x="1223889" y="193"/>
                </a:cubicBezTo>
                <a:cubicBezTo>
                  <a:pt x="1669366" y="7227"/>
                  <a:pt x="2171113" y="207692"/>
                  <a:pt x="2672861" y="408157"/>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29" name="任意多边形 128"/>
          <p:cNvSpPr/>
          <p:nvPr/>
        </p:nvSpPr>
        <p:spPr>
          <a:xfrm>
            <a:off x="7906043" y="5781822"/>
            <a:ext cx="2743200" cy="422367"/>
          </a:xfrm>
          <a:custGeom>
            <a:avLst/>
            <a:gdLst>
              <a:gd name="connsiteX0" fmla="*/ 0 w 2743200"/>
              <a:gd name="connsiteY0" fmla="*/ 56270 h 422367"/>
              <a:gd name="connsiteX1" fmla="*/ 1294228 w 2743200"/>
              <a:gd name="connsiteY1" fmla="*/ 422030 h 422367"/>
              <a:gd name="connsiteX2" fmla="*/ 2743200 w 2743200"/>
              <a:gd name="connsiteY2" fmla="*/ 0 h 422367"/>
            </a:gdLst>
            <a:ahLst/>
            <a:cxnLst>
              <a:cxn ang="0">
                <a:pos x="connsiteX0" y="connsiteY0"/>
              </a:cxn>
              <a:cxn ang="0">
                <a:pos x="connsiteX1" y="connsiteY1"/>
              </a:cxn>
              <a:cxn ang="0">
                <a:pos x="connsiteX2" y="connsiteY2"/>
              </a:cxn>
            </a:cxnLst>
            <a:rect l="l" t="t" r="r" b="b"/>
            <a:pathLst>
              <a:path w="2743200" h="422367">
                <a:moveTo>
                  <a:pt x="0" y="56270"/>
                </a:moveTo>
                <a:cubicBezTo>
                  <a:pt x="418514" y="243839"/>
                  <a:pt x="837028" y="431408"/>
                  <a:pt x="1294228" y="422030"/>
                </a:cubicBezTo>
                <a:cubicBezTo>
                  <a:pt x="1751428" y="412652"/>
                  <a:pt x="2247314" y="206326"/>
                  <a:pt x="2743200"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0" name="任意多边形 129"/>
          <p:cNvSpPr/>
          <p:nvPr/>
        </p:nvSpPr>
        <p:spPr>
          <a:xfrm>
            <a:off x="7906043" y="5134671"/>
            <a:ext cx="2771335" cy="225120"/>
          </a:xfrm>
          <a:custGeom>
            <a:avLst/>
            <a:gdLst>
              <a:gd name="connsiteX0" fmla="*/ 0 w 2771335"/>
              <a:gd name="connsiteY0" fmla="*/ 225120 h 225120"/>
              <a:gd name="connsiteX1" fmla="*/ 1252025 w 2771335"/>
              <a:gd name="connsiteY1" fmla="*/ 37 h 225120"/>
              <a:gd name="connsiteX2" fmla="*/ 2771335 w 2771335"/>
              <a:gd name="connsiteY2" fmla="*/ 211052 h 225120"/>
            </a:gdLst>
            <a:ahLst/>
            <a:cxnLst>
              <a:cxn ang="0">
                <a:pos x="connsiteX0" y="connsiteY0"/>
              </a:cxn>
              <a:cxn ang="0">
                <a:pos x="connsiteX1" y="connsiteY1"/>
              </a:cxn>
              <a:cxn ang="0">
                <a:pos x="connsiteX2" y="connsiteY2"/>
              </a:cxn>
            </a:cxnLst>
            <a:rect l="l" t="t" r="r" b="b"/>
            <a:pathLst>
              <a:path w="2771335" h="225120">
                <a:moveTo>
                  <a:pt x="0" y="225120"/>
                </a:moveTo>
                <a:cubicBezTo>
                  <a:pt x="395068" y="113751"/>
                  <a:pt x="790136" y="2382"/>
                  <a:pt x="1252025" y="37"/>
                </a:cubicBezTo>
                <a:cubicBezTo>
                  <a:pt x="1713914" y="-2308"/>
                  <a:pt x="2242624" y="104372"/>
                  <a:pt x="2771335" y="211052"/>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1" name="任意多边形 130"/>
          <p:cNvSpPr/>
          <p:nvPr/>
        </p:nvSpPr>
        <p:spPr>
          <a:xfrm>
            <a:off x="7920111" y="5627077"/>
            <a:ext cx="2757267" cy="225240"/>
          </a:xfrm>
          <a:custGeom>
            <a:avLst/>
            <a:gdLst>
              <a:gd name="connsiteX0" fmla="*/ 0 w 2757267"/>
              <a:gd name="connsiteY0" fmla="*/ 28135 h 225240"/>
              <a:gd name="connsiteX1" fmla="*/ 1237957 w 2757267"/>
              <a:gd name="connsiteY1" fmla="*/ 225083 h 225240"/>
              <a:gd name="connsiteX2" fmla="*/ 2757267 w 2757267"/>
              <a:gd name="connsiteY2" fmla="*/ 0 h 225240"/>
            </a:gdLst>
            <a:ahLst/>
            <a:cxnLst>
              <a:cxn ang="0">
                <a:pos x="connsiteX0" y="connsiteY0"/>
              </a:cxn>
              <a:cxn ang="0">
                <a:pos x="connsiteX1" y="connsiteY1"/>
              </a:cxn>
              <a:cxn ang="0">
                <a:pos x="connsiteX2" y="connsiteY2"/>
              </a:cxn>
            </a:cxnLst>
            <a:rect l="l" t="t" r="r" b="b"/>
            <a:pathLst>
              <a:path w="2757267" h="225240">
                <a:moveTo>
                  <a:pt x="0" y="28135"/>
                </a:moveTo>
                <a:cubicBezTo>
                  <a:pt x="389206" y="128953"/>
                  <a:pt x="778413" y="229772"/>
                  <a:pt x="1237957" y="225083"/>
                </a:cubicBezTo>
                <a:cubicBezTo>
                  <a:pt x="1697501" y="220394"/>
                  <a:pt x="2227384" y="110197"/>
                  <a:pt x="2757267"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2" name="任意多边形 131"/>
          <p:cNvSpPr/>
          <p:nvPr/>
        </p:nvSpPr>
        <p:spPr>
          <a:xfrm>
            <a:off x="7934178" y="5486400"/>
            <a:ext cx="2729133" cy="0"/>
          </a:xfrm>
          <a:custGeom>
            <a:avLst/>
            <a:gdLst>
              <a:gd name="connsiteX0" fmla="*/ 0 w 2729133"/>
              <a:gd name="connsiteY0" fmla="*/ 0 h 0"/>
              <a:gd name="connsiteX1" fmla="*/ 2729133 w 2729133"/>
              <a:gd name="connsiteY1" fmla="*/ 0 h 0"/>
            </a:gdLst>
            <a:ahLst/>
            <a:cxnLst>
              <a:cxn ang="0">
                <a:pos x="connsiteX0" y="connsiteY0"/>
              </a:cxn>
              <a:cxn ang="0">
                <a:pos x="connsiteX1" y="connsiteY1"/>
              </a:cxn>
            </a:cxnLst>
            <a:rect l="l" t="t" r="r" b="b"/>
            <a:pathLst>
              <a:path w="2729133">
                <a:moveTo>
                  <a:pt x="0" y="0"/>
                </a:moveTo>
                <a:lnTo>
                  <a:pt x="2729133" y="0"/>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3" name="同心圆 132"/>
          <p:cNvSpPr/>
          <p:nvPr/>
        </p:nvSpPr>
        <p:spPr>
          <a:xfrm>
            <a:off x="7589380" y="4965895"/>
            <a:ext cx="502447" cy="1026942"/>
          </a:xfrm>
          <a:prstGeom prst="donu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sp>
        <p:nvSpPr>
          <p:cNvPr id="134" name="同心圆 133"/>
          <p:cNvSpPr/>
          <p:nvPr/>
        </p:nvSpPr>
        <p:spPr>
          <a:xfrm>
            <a:off x="7476036" y="4965895"/>
            <a:ext cx="502447" cy="1026942"/>
          </a:xfrm>
          <a:prstGeom prst="donu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charset="-122"/>
              <a:ea typeface="SimHei" charset="-122"/>
              <a:cs typeface="SimHei" charset="-122"/>
            </a:endParaRPr>
          </a:p>
        </p:txBody>
      </p:sp>
      <p:sp>
        <p:nvSpPr>
          <p:cNvPr id="135" name="任意多边形 134"/>
          <p:cNvSpPr/>
          <p:nvPr/>
        </p:nvSpPr>
        <p:spPr>
          <a:xfrm>
            <a:off x="7132320" y="5078437"/>
            <a:ext cx="604911" cy="98474"/>
          </a:xfrm>
          <a:custGeom>
            <a:avLst/>
            <a:gdLst>
              <a:gd name="connsiteX0" fmla="*/ 0 w 604911"/>
              <a:gd name="connsiteY0" fmla="*/ 0 h 98474"/>
              <a:gd name="connsiteX1" fmla="*/ 309489 w 604911"/>
              <a:gd name="connsiteY1" fmla="*/ 70338 h 98474"/>
              <a:gd name="connsiteX2" fmla="*/ 604911 w 604911"/>
              <a:gd name="connsiteY2" fmla="*/ 98474 h 98474"/>
            </a:gdLst>
            <a:ahLst/>
            <a:cxnLst>
              <a:cxn ang="0">
                <a:pos x="connsiteX0" y="connsiteY0"/>
              </a:cxn>
              <a:cxn ang="0">
                <a:pos x="connsiteX1" y="connsiteY1"/>
              </a:cxn>
              <a:cxn ang="0">
                <a:pos x="connsiteX2" y="connsiteY2"/>
              </a:cxn>
            </a:cxnLst>
            <a:rect l="l" t="t" r="r" b="b"/>
            <a:pathLst>
              <a:path w="604911" h="98474">
                <a:moveTo>
                  <a:pt x="0" y="0"/>
                </a:moveTo>
                <a:cubicBezTo>
                  <a:pt x="104335" y="26963"/>
                  <a:pt x="208671" y="53926"/>
                  <a:pt x="309489" y="70338"/>
                </a:cubicBezTo>
                <a:cubicBezTo>
                  <a:pt x="410307" y="86750"/>
                  <a:pt x="507609" y="92612"/>
                  <a:pt x="604911" y="9847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6" name="任意多边形 135"/>
          <p:cNvSpPr/>
          <p:nvPr/>
        </p:nvSpPr>
        <p:spPr>
          <a:xfrm>
            <a:off x="7090115" y="5809957"/>
            <a:ext cx="703385" cy="84406"/>
          </a:xfrm>
          <a:custGeom>
            <a:avLst/>
            <a:gdLst>
              <a:gd name="connsiteX0" fmla="*/ 0 w 703385"/>
              <a:gd name="connsiteY0" fmla="*/ 84406 h 84406"/>
              <a:gd name="connsiteX1" fmla="*/ 337625 w 703385"/>
              <a:gd name="connsiteY1" fmla="*/ 14068 h 84406"/>
              <a:gd name="connsiteX2" fmla="*/ 703385 w 703385"/>
              <a:gd name="connsiteY2" fmla="*/ 0 h 84406"/>
            </a:gdLst>
            <a:ahLst/>
            <a:cxnLst>
              <a:cxn ang="0">
                <a:pos x="connsiteX0" y="connsiteY0"/>
              </a:cxn>
              <a:cxn ang="0">
                <a:pos x="connsiteX1" y="connsiteY1"/>
              </a:cxn>
              <a:cxn ang="0">
                <a:pos x="connsiteX2" y="connsiteY2"/>
              </a:cxn>
            </a:cxnLst>
            <a:rect l="l" t="t" r="r" b="b"/>
            <a:pathLst>
              <a:path w="703385" h="84406">
                <a:moveTo>
                  <a:pt x="0" y="84406"/>
                </a:moveTo>
                <a:cubicBezTo>
                  <a:pt x="110197" y="56271"/>
                  <a:pt x="220394" y="28136"/>
                  <a:pt x="337625" y="14068"/>
                </a:cubicBezTo>
                <a:cubicBezTo>
                  <a:pt x="454856" y="0"/>
                  <a:pt x="579120" y="0"/>
                  <a:pt x="703385"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7" name="任意多边形 136"/>
          <p:cNvSpPr/>
          <p:nvPr/>
        </p:nvSpPr>
        <p:spPr>
          <a:xfrm>
            <a:off x="7132320" y="5331655"/>
            <a:ext cx="703385" cy="43450"/>
          </a:xfrm>
          <a:custGeom>
            <a:avLst/>
            <a:gdLst>
              <a:gd name="connsiteX0" fmla="*/ 0 w 703385"/>
              <a:gd name="connsiteY0" fmla="*/ 0 h 43450"/>
              <a:gd name="connsiteX1" fmla="*/ 407963 w 703385"/>
              <a:gd name="connsiteY1" fmla="*/ 42203 h 43450"/>
              <a:gd name="connsiteX2" fmla="*/ 703385 w 703385"/>
              <a:gd name="connsiteY2" fmla="*/ 28136 h 43450"/>
            </a:gdLst>
            <a:ahLst/>
            <a:cxnLst>
              <a:cxn ang="0">
                <a:pos x="connsiteX0" y="connsiteY0"/>
              </a:cxn>
              <a:cxn ang="0">
                <a:pos x="connsiteX1" y="connsiteY1"/>
              </a:cxn>
              <a:cxn ang="0">
                <a:pos x="connsiteX2" y="connsiteY2"/>
              </a:cxn>
            </a:cxnLst>
            <a:rect l="l" t="t" r="r" b="b"/>
            <a:pathLst>
              <a:path w="703385" h="43450">
                <a:moveTo>
                  <a:pt x="0" y="0"/>
                </a:moveTo>
                <a:cubicBezTo>
                  <a:pt x="145366" y="18757"/>
                  <a:pt x="290732" y="37514"/>
                  <a:pt x="407963" y="42203"/>
                </a:cubicBezTo>
                <a:cubicBezTo>
                  <a:pt x="525194" y="46892"/>
                  <a:pt x="614289" y="37514"/>
                  <a:pt x="703385" y="2813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39" name="任意多边形 138"/>
          <p:cNvSpPr/>
          <p:nvPr/>
        </p:nvSpPr>
        <p:spPr>
          <a:xfrm>
            <a:off x="7118252" y="5640739"/>
            <a:ext cx="731520" cy="28542"/>
          </a:xfrm>
          <a:custGeom>
            <a:avLst/>
            <a:gdLst>
              <a:gd name="connsiteX0" fmla="*/ 0 w 731520"/>
              <a:gd name="connsiteY0" fmla="*/ 28542 h 28542"/>
              <a:gd name="connsiteX1" fmla="*/ 436098 w 731520"/>
              <a:gd name="connsiteY1" fmla="*/ 406 h 28542"/>
              <a:gd name="connsiteX2" fmla="*/ 731520 w 731520"/>
              <a:gd name="connsiteY2" fmla="*/ 14474 h 28542"/>
            </a:gdLst>
            <a:ahLst/>
            <a:cxnLst>
              <a:cxn ang="0">
                <a:pos x="connsiteX0" y="connsiteY0"/>
              </a:cxn>
              <a:cxn ang="0">
                <a:pos x="connsiteX1" y="connsiteY1"/>
              </a:cxn>
              <a:cxn ang="0">
                <a:pos x="connsiteX2" y="connsiteY2"/>
              </a:cxn>
            </a:cxnLst>
            <a:rect l="l" t="t" r="r" b="b"/>
            <a:pathLst>
              <a:path w="731520" h="28542">
                <a:moveTo>
                  <a:pt x="0" y="28542"/>
                </a:moveTo>
                <a:cubicBezTo>
                  <a:pt x="157089" y="15646"/>
                  <a:pt x="314178" y="2751"/>
                  <a:pt x="436098" y="406"/>
                </a:cubicBezTo>
                <a:cubicBezTo>
                  <a:pt x="558018" y="-1939"/>
                  <a:pt x="644769" y="6267"/>
                  <a:pt x="731520" y="1447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0" name="任意多边形 139"/>
          <p:cNvSpPr/>
          <p:nvPr/>
        </p:nvSpPr>
        <p:spPr>
          <a:xfrm>
            <a:off x="7132320" y="5500468"/>
            <a:ext cx="717452" cy="14067"/>
          </a:xfrm>
          <a:custGeom>
            <a:avLst/>
            <a:gdLst>
              <a:gd name="connsiteX0" fmla="*/ 0 w 717452"/>
              <a:gd name="connsiteY0" fmla="*/ 14067 h 14067"/>
              <a:gd name="connsiteX1" fmla="*/ 717452 w 717452"/>
              <a:gd name="connsiteY1" fmla="*/ 0 h 14067"/>
            </a:gdLst>
            <a:ahLst/>
            <a:cxnLst>
              <a:cxn ang="0">
                <a:pos x="connsiteX0" y="connsiteY0"/>
              </a:cxn>
              <a:cxn ang="0">
                <a:pos x="connsiteX1" y="connsiteY1"/>
              </a:cxn>
            </a:cxnLst>
            <a:rect l="l" t="t" r="r" b="b"/>
            <a:pathLst>
              <a:path w="717452" h="14067">
                <a:moveTo>
                  <a:pt x="0" y="14067"/>
                </a:moveTo>
                <a:lnTo>
                  <a:pt x="717452" y="0"/>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1" name="任意多边形 140"/>
          <p:cNvSpPr/>
          <p:nvPr/>
        </p:nvSpPr>
        <p:spPr>
          <a:xfrm>
            <a:off x="10902462" y="5064369"/>
            <a:ext cx="604910" cy="92528"/>
          </a:xfrm>
          <a:custGeom>
            <a:avLst/>
            <a:gdLst>
              <a:gd name="connsiteX0" fmla="*/ 0 w 604910"/>
              <a:gd name="connsiteY0" fmla="*/ 84406 h 92528"/>
              <a:gd name="connsiteX1" fmla="*/ 267286 w 604910"/>
              <a:gd name="connsiteY1" fmla="*/ 84406 h 92528"/>
              <a:gd name="connsiteX2" fmla="*/ 604910 w 604910"/>
              <a:gd name="connsiteY2" fmla="*/ 0 h 92528"/>
            </a:gdLst>
            <a:ahLst/>
            <a:cxnLst>
              <a:cxn ang="0">
                <a:pos x="connsiteX0" y="connsiteY0"/>
              </a:cxn>
              <a:cxn ang="0">
                <a:pos x="connsiteX1" y="connsiteY1"/>
              </a:cxn>
              <a:cxn ang="0">
                <a:pos x="connsiteX2" y="connsiteY2"/>
              </a:cxn>
            </a:cxnLst>
            <a:rect l="l" t="t" r="r" b="b"/>
            <a:pathLst>
              <a:path w="604910" h="92528">
                <a:moveTo>
                  <a:pt x="0" y="84406"/>
                </a:moveTo>
                <a:cubicBezTo>
                  <a:pt x="83234" y="91440"/>
                  <a:pt x="166468" y="98474"/>
                  <a:pt x="267286" y="84406"/>
                </a:cubicBezTo>
                <a:cubicBezTo>
                  <a:pt x="368104" y="70338"/>
                  <a:pt x="486507" y="35169"/>
                  <a:pt x="604910"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2" name="任意多边形 141"/>
          <p:cNvSpPr/>
          <p:nvPr/>
        </p:nvSpPr>
        <p:spPr>
          <a:xfrm>
            <a:off x="10874326" y="5777224"/>
            <a:ext cx="661182" cy="89004"/>
          </a:xfrm>
          <a:custGeom>
            <a:avLst/>
            <a:gdLst>
              <a:gd name="connsiteX0" fmla="*/ 0 w 661182"/>
              <a:gd name="connsiteY0" fmla="*/ 18665 h 89004"/>
              <a:gd name="connsiteX1" fmla="*/ 281354 w 661182"/>
              <a:gd name="connsiteY1" fmla="*/ 4598 h 89004"/>
              <a:gd name="connsiteX2" fmla="*/ 661182 w 661182"/>
              <a:gd name="connsiteY2" fmla="*/ 89004 h 89004"/>
            </a:gdLst>
            <a:ahLst/>
            <a:cxnLst>
              <a:cxn ang="0">
                <a:pos x="connsiteX0" y="connsiteY0"/>
              </a:cxn>
              <a:cxn ang="0">
                <a:pos x="connsiteX1" y="connsiteY1"/>
              </a:cxn>
              <a:cxn ang="0">
                <a:pos x="connsiteX2" y="connsiteY2"/>
              </a:cxn>
            </a:cxnLst>
            <a:rect l="l" t="t" r="r" b="b"/>
            <a:pathLst>
              <a:path w="661182" h="89004">
                <a:moveTo>
                  <a:pt x="0" y="18665"/>
                </a:moveTo>
                <a:cubicBezTo>
                  <a:pt x="85578" y="5770"/>
                  <a:pt x="171157" y="-7125"/>
                  <a:pt x="281354" y="4598"/>
                </a:cubicBezTo>
                <a:cubicBezTo>
                  <a:pt x="391551" y="16321"/>
                  <a:pt x="526366" y="52662"/>
                  <a:pt x="661182" y="8900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3" name="任意多边形 142"/>
          <p:cNvSpPr/>
          <p:nvPr/>
        </p:nvSpPr>
        <p:spPr>
          <a:xfrm>
            <a:off x="10930597" y="5289452"/>
            <a:ext cx="576775" cy="61684"/>
          </a:xfrm>
          <a:custGeom>
            <a:avLst/>
            <a:gdLst>
              <a:gd name="connsiteX0" fmla="*/ 0 w 576775"/>
              <a:gd name="connsiteY0" fmla="*/ 56270 h 61684"/>
              <a:gd name="connsiteX1" fmla="*/ 295421 w 576775"/>
              <a:gd name="connsiteY1" fmla="*/ 56270 h 61684"/>
              <a:gd name="connsiteX2" fmla="*/ 576775 w 576775"/>
              <a:gd name="connsiteY2" fmla="*/ 0 h 61684"/>
            </a:gdLst>
            <a:ahLst/>
            <a:cxnLst>
              <a:cxn ang="0">
                <a:pos x="connsiteX0" y="connsiteY0"/>
              </a:cxn>
              <a:cxn ang="0">
                <a:pos x="connsiteX1" y="connsiteY1"/>
              </a:cxn>
              <a:cxn ang="0">
                <a:pos x="connsiteX2" y="connsiteY2"/>
              </a:cxn>
            </a:cxnLst>
            <a:rect l="l" t="t" r="r" b="b"/>
            <a:pathLst>
              <a:path w="576775" h="61684">
                <a:moveTo>
                  <a:pt x="0" y="56270"/>
                </a:moveTo>
                <a:cubicBezTo>
                  <a:pt x="99646" y="60959"/>
                  <a:pt x="199292" y="65648"/>
                  <a:pt x="295421" y="56270"/>
                </a:cubicBezTo>
                <a:cubicBezTo>
                  <a:pt x="391550" y="46892"/>
                  <a:pt x="484162" y="23446"/>
                  <a:pt x="576775" y="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4" name="任意多边形 143"/>
          <p:cNvSpPr/>
          <p:nvPr/>
        </p:nvSpPr>
        <p:spPr>
          <a:xfrm>
            <a:off x="10944665" y="5652505"/>
            <a:ext cx="590843" cy="30843"/>
          </a:xfrm>
          <a:custGeom>
            <a:avLst/>
            <a:gdLst>
              <a:gd name="connsiteX0" fmla="*/ 0 w 590843"/>
              <a:gd name="connsiteY0" fmla="*/ 2707 h 30843"/>
              <a:gd name="connsiteX1" fmla="*/ 253218 w 590843"/>
              <a:gd name="connsiteY1" fmla="*/ 2707 h 30843"/>
              <a:gd name="connsiteX2" fmla="*/ 590843 w 590843"/>
              <a:gd name="connsiteY2" fmla="*/ 30843 h 30843"/>
            </a:gdLst>
            <a:ahLst/>
            <a:cxnLst>
              <a:cxn ang="0">
                <a:pos x="connsiteX0" y="connsiteY0"/>
              </a:cxn>
              <a:cxn ang="0">
                <a:pos x="connsiteX1" y="connsiteY1"/>
              </a:cxn>
              <a:cxn ang="0">
                <a:pos x="connsiteX2" y="connsiteY2"/>
              </a:cxn>
            </a:cxnLst>
            <a:rect l="l" t="t" r="r" b="b"/>
            <a:pathLst>
              <a:path w="590843" h="30843">
                <a:moveTo>
                  <a:pt x="0" y="2707"/>
                </a:moveTo>
                <a:cubicBezTo>
                  <a:pt x="77372" y="362"/>
                  <a:pt x="154744" y="-1982"/>
                  <a:pt x="253218" y="2707"/>
                </a:cubicBezTo>
                <a:cubicBezTo>
                  <a:pt x="351692" y="7396"/>
                  <a:pt x="471267" y="19119"/>
                  <a:pt x="590843" y="30843"/>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45" name="任意多边形 144"/>
          <p:cNvSpPr/>
          <p:nvPr/>
        </p:nvSpPr>
        <p:spPr>
          <a:xfrm>
            <a:off x="10930597" y="5500468"/>
            <a:ext cx="534572" cy="0"/>
          </a:xfrm>
          <a:custGeom>
            <a:avLst/>
            <a:gdLst>
              <a:gd name="connsiteX0" fmla="*/ 0 w 534572"/>
              <a:gd name="connsiteY0" fmla="*/ 0 h 0"/>
              <a:gd name="connsiteX1" fmla="*/ 534572 w 534572"/>
              <a:gd name="connsiteY1" fmla="*/ 0 h 0"/>
            </a:gdLst>
            <a:ahLst/>
            <a:cxnLst>
              <a:cxn ang="0">
                <a:pos x="connsiteX0" y="connsiteY0"/>
              </a:cxn>
              <a:cxn ang="0">
                <a:pos x="connsiteX1" y="connsiteY1"/>
              </a:cxn>
            </a:cxnLst>
            <a:rect l="l" t="t" r="r" b="b"/>
            <a:pathLst>
              <a:path w="534572">
                <a:moveTo>
                  <a:pt x="0" y="0"/>
                </a:moveTo>
                <a:lnTo>
                  <a:pt x="534572" y="0"/>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46" name="直接箭头连接符 145"/>
          <p:cNvCxnSpPr/>
          <p:nvPr/>
        </p:nvCxnSpPr>
        <p:spPr>
          <a:xfrm>
            <a:off x="9077764" y="5484055"/>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9077764" y="5847471"/>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9077764" y="6169849"/>
            <a:ext cx="407963" cy="1800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8997923" y="5134671"/>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8957479" y="4754685"/>
            <a:ext cx="407963" cy="0"/>
          </a:xfrm>
          <a:prstGeom prst="straightConnector1">
            <a:avLst/>
          </a:prstGeom>
          <a:ln w="381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8020687" y="5275384"/>
            <a:ext cx="0" cy="432000"/>
          </a:xfrm>
          <a:prstGeom prst="straightConnector1">
            <a:avLst/>
          </a:prstGeom>
          <a:ln w="381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10860016" y="5258973"/>
            <a:ext cx="0" cy="432000"/>
          </a:xfrm>
          <a:prstGeom prst="straightConnector1">
            <a:avLst/>
          </a:prstGeom>
          <a:ln w="381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412365" y="4317716"/>
            <a:ext cx="1420582"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磁约束</a:t>
            </a:r>
          </a:p>
        </p:txBody>
      </p:sp>
      <p:sp>
        <p:nvSpPr>
          <p:cNvPr id="156" name="文本框 155"/>
          <p:cNvSpPr txBox="1"/>
          <p:nvPr/>
        </p:nvSpPr>
        <p:spPr>
          <a:xfrm>
            <a:off x="421706" y="4891558"/>
            <a:ext cx="6364243" cy="1569660"/>
          </a:xfrm>
          <a:prstGeom prst="rect">
            <a:avLst/>
          </a:prstGeom>
          <a:noFill/>
        </p:spPr>
        <p:txBody>
          <a:bodyPr wrap="none" rtlCol="0">
            <a:spAutoFit/>
          </a:bodyPr>
          <a:lstStyle/>
          <a:p>
            <a:r>
              <a:rPr lang="zh-CN" altLang="en-US" sz="3200" b="1" dirty="0">
                <a:latin typeface="SimHei" charset="-122"/>
                <a:ea typeface="SimHei" charset="-122"/>
                <a:cs typeface="SimHei" charset="-122"/>
              </a:rPr>
              <a:t>在磁约束中的运动粒子会受到指向</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磁场较弱方向的阻力而被弹回，从</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而被囚禁在固定区域内。</a:t>
            </a:r>
          </a:p>
        </p:txBody>
      </p:sp>
      <p:sp>
        <p:nvSpPr>
          <p:cNvPr id="157" name="任意多边形 156"/>
          <p:cNvSpPr/>
          <p:nvPr/>
        </p:nvSpPr>
        <p:spPr>
          <a:xfrm>
            <a:off x="9096400" y="5151224"/>
            <a:ext cx="324622" cy="688310"/>
          </a:xfrm>
          <a:custGeom>
            <a:avLst/>
            <a:gdLst>
              <a:gd name="connsiteX0" fmla="*/ 0 w 428204"/>
              <a:gd name="connsiteY0" fmla="*/ 0 h 1566803"/>
              <a:gd name="connsiteX1" fmla="*/ 168812 w 428204"/>
              <a:gd name="connsiteY1" fmla="*/ 112542 h 1566803"/>
              <a:gd name="connsiteX2" fmla="*/ 422031 w 428204"/>
              <a:gd name="connsiteY2" fmla="*/ 675249 h 1566803"/>
              <a:gd name="connsiteX3" fmla="*/ 337625 w 428204"/>
              <a:gd name="connsiteY3" fmla="*/ 1477108 h 1566803"/>
              <a:gd name="connsiteX4" fmla="*/ 196948 w 428204"/>
              <a:gd name="connsiteY4" fmla="*/ 1547446 h 1566803"/>
              <a:gd name="connsiteX5" fmla="*/ 225083 w 428204"/>
              <a:gd name="connsiteY5" fmla="*/ 1533379 h 15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04" h="1566803">
                <a:moveTo>
                  <a:pt x="0" y="0"/>
                </a:moveTo>
                <a:cubicBezTo>
                  <a:pt x="49237" y="0"/>
                  <a:pt x="98474" y="1"/>
                  <a:pt x="168812" y="112542"/>
                </a:cubicBezTo>
                <a:cubicBezTo>
                  <a:pt x="239150" y="225083"/>
                  <a:pt x="393896" y="447821"/>
                  <a:pt x="422031" y="675249"/>
                </a:cubicBezTo>
                <a:cubicBezTo>
                  <a:pt x="450167" y="902677"/>
                  <a:pt x="375139" y="1331742"/>
                  <a:pt x="337625" y="1477108"/>
                </a:cubicBezTo>
                <a:cubicBezTo>
                  <a:pt x="300111" y="1622474"/>
                  <a:pt x="196948" y="1547446"/>
                  <a:pt x="196948" y="1547446"/>
                </a:cubicBezTo>
                <a:lnTo>
                  <a:pt x="225083" y="1533379"/>
                </a:lnTo>
              </a:path>
            </a:pathLst>
          </a:custGeom>
          <a:noFill/>
          <a:ln w="50800">
            <a:solidFill>
              <a:srgbClr val="FF66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58" name="任意多边形 157"/>
          <p:cNvSpPr/>
          <p:nvPr/>
        </p:nvSpPr>
        <p:spPr>
          <a:xfrm>
            <a:off x="9065269" y="5176912"/>
            <a:ext cx="650436" cy="662400"/>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59" name="任意多边形 158"/>
          <p:cNvSpPr/>
          <p:nvPr/>
        </p:nvSpPr>
        <p:spPr>
          <a:xfrm>
            <a:off x="9696979" y="5206053"/>
            <a:ext cx="224001" cy="566820"/>
          </a:xfrm>
          <a:custGeom>
            <a:avLst/>
            <a:gdLst>
              <a:gd name="connsiteX0" fmla="*/ 0 w 428204"/>
              <a:gd name="connsiteY0" fmla="*/ 0 h 1566803"/>
              <a:gd name="connsiteX1" fmla="*/ 168812 w 428204"/>
              <a:gd name="connsiteY1" fmla="*/ 112542 h 1566803"/>
              <a:gd name="connsiteX2" fmla="*/ 422031 w 428204"/>
              <a:gd name="connsiteY2" fmla="*/ 675249 h 1566803"/>
              <a:gd name="connsiteX3" fmla="*/ 337625 w 428204"/>
              <a:gd name="connsiteY3" fmla="*/ 1477108 h 1566803"/>
              <a:gd name="connsiteX4" fmla="*/ 196948 w 428204"/>
              <a:gd name="connsiteY4" fmla="*/ 1547446 h 1566803"/>
              <a:gd name="connsiteX5" fmla="*/ 225083 w 428204"/>
              <a:gd name="connsiteY5" fmla="*/ 1533379 h 15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04" h="1566803">
                <a:moveTo>
                  <a:pt x="0" y="0"/>
                </a:moveTo>
                <a:cubicBezTo>
                  <a:pt x="49237" y="0"/>
                  <a:pt x="98474" y="1"/>
                  <a:pt x="168812" y="112542"/>
                </a:cubicBezTo>
                <a:cubicBezTo>
                  <a:pt x="239150" y="225083"/>
                  <a:pt x="393896" y="447821"/>
                  <a:pt x="422031" y="675249"/>
                </a:cubicBezTo>
                <a:cubicBezTo>
                  <a:pt x="450167" y="902677"/>
                  <a:pt x="375139" y="1331742"/>
                  <a:pt x="337625" y="1477108"/>
                </a:cubicBezTo>
                <a:cubicBezTo>
                  <a:pt x="300111" y="1622474"/>
                  <a:pt x="196948" y="1547446"/>
                  <a:pt x="196948" y="1547446"/>
                </a:cubicBezTo>
                <a:lnTo>
                  <a:pt x="225083" y="1533379"/>
                </a:lnTo>
              </a:path>
            </a:pathLst>
          </a:custGeom>
          <a:noFill/>
          <a:ln w="50800">
            <a:solidFill>
              <a:srgbClr val="FF66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60" name="任意多边形 159"/>
          <p:cNvSpPr/>
          <p:nvPr/>
        </p:nvSpPr>
        <p:spPr>
          <a:xfrm>
            <a:off x="9665848" y="5231741"/>
            <a:ext cx="448824" cy="545483"/>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61" name="任意多边形 160"/>
          <p:cNvSpPr/>
          <p:nvPr/>
        </p:nvSpPr>
        <p:spPr>
          <a:xfrm>
            <a:off x="10102599" y="5274045"/>
            <a:ext cx="204509" cy="369546"/>
          </a:xfrm>
          <a:custGeom>
            <a:avLst/>
            <a:gdLst>
              <a:gd name="connsiteX0" fmla="*/ 0 w 428204"/>
              <a:gd name="connsiteY0" fmla="*/ 0 h 1566803"/>
              <a:gd name="connsiteX1" fmla="*/ 168812 w 428204"/>
              <a:gd name="connsiteY1" fmla="*/ 112542 h 1566803"/>
              <a:gd name="connsiteX2" fmla="*/ 422031 w 428204"/>
              <a:gd name="connsiteY2" fmla="*/ 675249 h 1566803"/>
              <a:gd name="connsiteX3" fmla="*/ 337625 w 428204"/>
              <a:gd name="connsiteY3" fmla="*/ 1477108 h 1566803"/>
              <a:gd name="connsiteX4" fmla="*/ 196948 w 428204"/>
              <a:gd name="connsiteY4" fmla="*/ 1547446 h 1566803"/>
              <a:gd name="connsiteX5" fmla="*/ 225083 w 428204"/>
              <a:gd name="connsiteY5" fmla="*/ 1533379 h 15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04" h="1566803">
                <a:moveTo>
                  <a:pt x="0" y="0"/>
                </a:moveTo>
                <a:cubicBezTo>
                  <a:pt x="49237" y="0"/>
                  <a:pt x="98474" y="1"/>
                  <a:pt x="168812" y="112542"/>
                </a:cubicBezTo>
                <a:cubicBezTo>
                  <a:pt x="239150" y="225083"/>
                  <a:pt x="393896" y="447821"/>
                  <a:pt x="422031" y="675249"/>
                </a:cubicBezTo>
                <a:cubicBezTo>
                  <a:pt x="450167" y="902677"/>
                  <a:pt x="375139" y="1331742"/>
                  <a:pt x="337625" y="1477108"/>
                </a:cubicBezTo>
                <a:cubicBezTo>
                  <a:pt x="300111" y="1622474"/>
                  <a:pt x="196948" y="1547446"/>
                  <a:pt x="196948" y="1547446"/>
                </a:cubicBezTo>
                <a:lnTo>
                  <a:pt x="225083" y="1533379"/>
                </a:lnTo>
              </a:path>
            </a:pathLst>
          </a:custGeom>
          <a:noFill/>
          <a:ln w="50800">
            <a:solidFill>
              <a:srgbClr val="FF66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62" name="任意多边形 161"/>
          <p:cNvSpPr/>
          <p:nvPr/>
        </p:nvSpPr>
        <p:spPr>
          <a:xfrm>
            <a:off x="10071468" y="5299733"/>
            <a:ext cx="409768" cy="355635"/>
          </a:xfrm>
          <a:custGeom>
            <a:avLst/>
            <a:gdLst>
              <a:gd name="connsiteX0" fmla="*/ 256214 w 1100276"/>
              <a:gd name="connsiteY0" fmla="*/ 1401114 h 1401114"/>
              <a:gd name="connsiteX1" fmla="*/ 129605 w 1100276"/>
              <a:gd name="connsiteY1" fmla="*/ 1302640 h 1401114"/>
              <a:gd name="connsiteX2" fmla="*/ 2996 w 1100276"/>
              <a:gd name="connsiteY2" fmla="*/ 866542 h 1401114"/>
              <a:gd name="connsiteX3" fmla="*/ 87402 w 1100276"/>
              <a:gd name="connsiteY3" fmla="*/ 416375 h 1401114"/>
              <a:gd name="connsiteX4" fmla="*/ 565703 w 1100276"/>
              <a:gd name="connsiteY4" fmla="*/ 36548 h 1401114"/>
              <a:gd name="connsiteX5" fmla="*/ 1100276 w 1100276"/>
              <a:gd name="connsiteY5" fmla="*/ 36548 h 14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276" h="1401114">
                <a:moveTo>
                  <a:pt x="256214" y="1401114"/>
                </a:moveTo>
                <a:cubicBezTo>
                  <a:pt x="214011" y="1396424"/>
                  <a:pt x="171808" y="1391735"/>
                  <a:pt x="129605" y="1302640"/>
                </a:cubicBezTo>
                <a:cubicBezTo>
                  <a:pt x="87402" y="1213545"/>
                  <a:pt x="10030" y="1014253"/>
                  <a:pt x="2996" y="866542"/>
                </a:cubicBezTo>
                <a:cubicBezTo>
                  <a:pt x="-4038" y="718831"/>
                  <a:pt x="-6382" y="554707"/>
                  <a:pt x="87402" y="416375"/>
                </a:cubicBezTo>
                <a:cubicBezTo>
                  <a:pt x="181186" y="278043"/>
                  <a:pt x="396891" y="99852"/>
                  <a:pt x="565703" y="36548"/>
                </a:cubicBezTo>
                <a:cubicBezTo>
                  <a:pt x="734515" y="-26756"/>
                  <a:pt x="917395" y="4896"/>
                  <a:pt x="1100276" y="36548"/>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63" name="任意多边形 162"/>
          <p:cNvSpPr/>
          <p:nvPr/>
        </p:nvSpPr>
        <p:spPr>
          <a:xfrm>
            <a:off x="8784004" y="5148554"/>
            <a:ext cx="346443" cy="303650"/>
          </a:xfrm>
          <a:custGeom>
            <a:avLst/>
            <a:gdLst>
              <a:gd name="connsiteX0" fmla="*/ 0 w 450166"/>
              <a:gd name="connsiteY0" fmla="*/ 334886 h 334886"/>
              <a:gd name="connsiteX1" fmla="*/ 182880 w 450166"/>
              <a:gd name="connsiteY1" fmla="*/ 39465 h 334886"/>
              <a:gd name="connsiteX2" fmla="*/ 450166 w 450166"/>
              <a:gd name="connsiteY2" fmla="*/ 11329 h 334886"/>
            </a:gdLst>
            <a:ahLst/>
            <a:cxnLst>
              <a:cxn ang="0">
                <a:pos x="connsiteX0" y="connsiteY0"/>
              </a:cxn>
              <a:cxn ang="0">
                <a:pos x="connsiteX1" y="connsiteY1"/>
              </a:cxn>
              <a:cxn ang="0">
                <a:pos x="connsiteX2" y="connsiteY2"/>
              </a:cxn>
            </a:cxnLst>
            <a:rect l="l" t="t" r="r" b="b"/>
            <a:pathLst>
              <a:path w="450166" h="334886">
                <a:moveTo>
                  <a:pt x="0" y="334886"/>
                </a:moveTo>
                <a:cubicBezTo>
                  <a:pt x="53926" y="214138"/>
                  <a:pt x="107852" y="93391"/>
                  <a:pt x="182880" y="39465"/>
                </a:cubicBezTo>
                <a:cubicBezTo>
                  <a:pt x="257908" y="-14461"/>
                  <a:pt x="354037" y="-1566"/>
                  <a:pt x="450166" y="11329"/>
                </a:cubicBezTo>
              </a:path>
            </a:pathLst>
          </a:cu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Tree>
    <p:extLst>
      <p:ext uri="{BB962C8B-B14F-4D97-AF65-F5344CB8AC3E}">
        <p14:creationId xmlns:p14="http://schemas.microsoft.com/office/powerpoint/2010/main" val="9165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circle(in)">
                                      <p:cBhvr>
                                        <p:cTn id="17" dur="2000"/>
                                        <p:tgtEl>
                                          <p:spTgt spid="73"/>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circle(in)">
                                      <p:cBhvr>
                                        <p:cTn id="20" dur="20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left)">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left)">
                                      <p:cBhvr>
                                        <p:cTn id="43" dur="500"/>
                                        <p:tgtEl>
                                          <p:spTgt spid="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500"/>
                                        <p:tgtEl>
                                          <p:spTgt spid="8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left)">
                                      <p:cBhvr>
                                        <p:cTn id="63" dur="500"/>
                                        <p:tgtEl>
                                          <p:spTgt spid="79"/>
                                        </p:tgtEl>
                                      </p:cBhvr>
                                    </p:animEffect>
                                  </p:childTnLst>
                                </p:cTn>
                              </p:par>
                              <p:par>
                                <p:cTn id="64" presetID="22" presetClass="entr" presetSubtype="8"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wipe(left)">
                                      <p:cBhvr>
                                        <p:cTn id="71" dur="500"/>
                                        <p:tgtEl>
                                          <p:spTgt spid="8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wipe(left)">
                                      <p:cBhvr>
                                        <p:cTn id="74" dur="500"/>
                                        <p:tgtEl>
                                          <p:spTgt spid="8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left)">
                                      <p:cBhvr>
                                        <p:cTn id="80" dur="500"/>
                                        <p:tgtEl>
                                          <p:spTgt spid="3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left)">
                                      <p:cBhvr>
                                        <p:cTn id="86" dur="500"/>
                                        <p:tgtEl>
                                          <p:spTgt spid="8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left)">
                                      <p:cBhvr>
                                        <p:cTn id="89" dur="500"/>
                                        <p:tgtEl>
                                          <p:spTgt spid="8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wipe(left)">
                                      <p:cBhvr>
                                        <p:cTn id="92" dur="500"/>
                                        <p:tgtEl>
                                          <p:spTgt spid="8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wipe(up)">
                                      <p:cBhvr>
                                        <p:cTn id="97" dur="500"/>
                                        <p:tgtEl>
                                          <p:spTgt spid="8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wipe(up)">
                                      <p:cBhvr>
                                        <p:cTn id="100" dur="500"/>
                                        <p:tgtEl>
                                          <p:spTgt spid="9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wipe(up)">
                                      <p:cBhvr>
                                        <p:cTn id="105" dur="500"/>
                                        <p:tgtEl>
                                          <p:spTgt spid="9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wipe(up)">
                                      <p:cBhvr>
                                        <p:cTn id="108" dur="500"/>
                                        <p:tgtEl>
                                          <p:spTgt spid="9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nodeType="click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right)">
                                      <p:cBhvr>
                                        <p:cTn id="113" dur="500"/>
                                        <p:tgtEl>
                                          <p:spTgt spid="93"/>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right)">
                                      <p:cBhvr>
                                        <p:cTn id="116" dur="500"/>
                                        <p:tgtEl>
                                          <p:spTgt spid="9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wipe(left)">
                                      <p:cBhvr>
                                        <p:cTn id="121" dur="500"/>
                                        <p:tgtEl>
                                          <p:spTgt spid="9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98"/>
                                        </p:tgtEl>
                                        <p:attrNameLst>
                                          <p:attrName>style.visibility</p:attrName>
                                        </p:attrNameLst>
                                      </p:cBhvr>
                                      <p:to>
                                        <p:strVal val="visible"/>
                                      </p:to>
                                    </p:set>
                                    <p:animEffect transition="in" filter="wipe(left)">
                                      <p:cBhvr>
                                        <p:cTn id="126" dur="500"/>
                                        <p:tgtEl>
                                          <p:spTgt spid="98"/>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55"/>
                                        </p:tgtEl>
                                        <p:attrNameLst>
                                          <p:attrName>style.visibility</p:attrName>
                                        </p:attrNameLst>
                                      </p:cBhvr>
                                      <p:to>
                                        <p:strVal val="visible"/>
                                      </p:to>
                                    </p:set>
                                    <p:animEffect transition="in" filter="wipe(left)">
                                      <p:cBhvr>
                                        <p:cTn id="131" dur="500"/>
                                        <p:tgtEl>
                                          <p:spTgt spid="155"/>
                                        </p:tgtEl>
                                      </p:cBhvr>
                                    </p:animEffect>
                                  </p:childTnLst>
                                </p:cTn>
                              </p:par>
                            </p:childTnLst>
                          </p:cTn>
                        </p:par>
                      </p:childTnLst>
                    </p:cTn>
                  </p:par>
                  <p:par>
                    <p:cTn id="132" fill="hold">
                      <p:stCondLst>
                        <p:cond delay="indefinite"/>
                      </p:stCondLst>
                      <p:childTnLst>
                        <p:par>
                          <p:cTn id="133" fill="hold">
                            <p:stCondLst>
                              <p:cond delay="0"/>
                            </p:stCondLst>
                            <p:childTnLst>
                              <p:par>
                                <p:cTn id="134" presetID="6" presetClass="entr" presetSubtype="16" fill="hold" grpId="0" nodeType="clickEffect">
                                  <p:stCondLst>
                                    <p:cond delay="0"/>
                                  </p:stCondLst>
                                  <p:childTnLst>
                                    <p:set>
                                      <p:cBhvr>
                                        <p:cTn id="135" dur="1" fill="hold">
                                          <p:stCondLst>
                                            <p:cond delay="0"/>
                                          </p:stCondLst>
                                        </p:cTn>
                                        <p:tgtEl>
                                          <p:spTgt spid="124"/>
                                        </p:tgtEl>
                                        <p:attrNameLst>
                                          <p:attrName>style.visibility</p:attrName>
                                        </p:attrNameLst>
                                      </p:cBhvr>
                                      <p:to>
                                        <p:strVal val="visible"/>
                                      </p:to>
                                    </p:set>
                                    <p:animEffect transition="in" filter="circle(in)">
                                      <p:cBhvr>
                                        <p:cTn id="136" dur="2000"/>
                                        <p:tgtEl>
                                          <p:spTgt spid="124"/>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circle(in)">
                                      <p:cBhvr>
                                        <p:cTn id="139" dur="2000"/>
                                        <p:tgtEl>
                                          <p:spTgt spid="125"/>
                                        </p:tgtEl>
                                      </p:cBhvr>
                                    </p:animEffect>
                                  </p:childTnLst>
                                </p:cTn>
                              </p:par>
                              <p:par>
                                <p:cTn id="140" presetID="6" presetClass="entr" presetSubtype="16"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circle(in)">
                                      <p:cBhvr>
                                        <p:cTn id="142" dur="2000"/>
                                        <p:tgtEl>
                                          <p:spTgt spid="128"/>
                                        </p:tgtEl>
                                      </p:cBhvr>
                                    </p:animEffect>
                                  </p:childTnLst>
                                </p:cTn>
                              </p:par>
                              <p:par>
                                <p:cTn id="143" presetID="6" presetClass="entr" presetSubtype="16"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circle(in)">
                                      <p:cBhvr>
                                        <p:cTn id="145" dur="2000"/>
                                        <p:tgtEl>
                                          <p:spTgt spid="129"/>
                                        </p:tgtEl>
                                      </p:cBhvr>
                                    </p:animEffect>
                                  </p:childTnLst>
                                </p:cTn>
                              </p:par>
                              <p:par>
                                <p:cTn id="146" presetID="6" presetClass="entr" presetSubtype="16"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circle(in)">
                                      <p:cBhvr>
                                        <p:cTn id="148" dur="2000"/>
                                        <p:tgtEl>
                                          <p:spTgt spid="130"/>
                                        </p:tgtEl>
                                      </p:cBhvr>
                                    </p:animEffect>
                                  </p:childTnLst>
                                </p:cTn>
                              </p:par>
                              <p:par>
                                <p:cTn id="149" presetID="6" presetClass="entr" presetSubtype="16"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circle(in)">
                                      <p:cBhvr>
                                        <p:cTn id="151" dur="2000"/>
                                        <p:tgtEl>
                                          <p:spTgt spid="131"/>
                                        </p:tgtEl>
                                      </p:cBhvr>
                                    </p:animEffect>
                                  </p:childTnLst>
                                </p:cTn>
                              </p:par>
                              <p:par>
                                <p:cTn id="152" presetID="6" presetClass="entr" presetSubtype="16"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circle(in)">
                                      <p:cBhvr>
                                        <p:cTn id="154" dur="2000"/>
                                        <p:tgtEl>
                                          <p:spTgt spid="132"/>
                                        </p:tgtEl>
                                      </p:cBhvr>
                                    </p:animEffect>
                                  </p:childTnLst>
                                </p:cTn>
                              </p:par>
                              <p:par>
                                <p:cTn id="155" presetID="6" presetClass="entr" presetSubtype="16"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circle(in)">
                                      <p:cBhvr>
                                        <p:cTn id="157" dur="2000"/>
                                        <p:tgtEl>
                                          <p:spTgt spid="133"/>
                                        </p:tgtEl>
                                      </p:cBhvr>
                                    </p:animEffect>
                                  </p:childTnLst>
                                </p:cTn>
                              </p:par>
                              <p:par>
                                <p:cTn id="158" presetID="6" presetClass="entr" presetSubtype="16"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circle(in)">
                                      <p:cBhvr>
                                        <p:cTn id="160" dur="2000"/>
                                        <p:tgtEl>
                                          <p:spTgt spid="134"/>
                                        </p:tgtEl>
                                      </p:cBhvr>
                                    </p:animEffect>
                                  </p:childTnLst>
                                </p:cTn>
                              </p:par>
                              <p:par>
                                <p:cTn id="161" presetID="6" presetClass="entr" presetSubtype="16"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circle(in)">
                                      <p:cBhvr>
                                        <p:cTn id="163" dur="2000"/>
                                        <p:tgtEl>
                                          <p:spTgt spid="135"/>
                                        </p:tgtEl>
                                      </p:cBhvr>
                                    </p:animEffect>
                                  </p:childTnLst>
                                </p:cTn>
                              </p:par>
                              <p:par>
                                <p:cTn id="164" presetID="6" presetClass="entr" presetSubtype="16"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circle(in)">
                                      <p:cBhvr>
                                        <p:cTn id="166" dur="2000"/>
                                        <p:tgtEl>
                                          <p:spTgt spid="136"/>
                                        </p:tgtEl>
                                      </p:cBhvr>
                                    </p:animEffect>
                                  </p:childTnLst>
                                </p:cTn>
                              </p:par>
                              <p:par>
                                <p:cTn id="167" presetID="6" presetClass="entr" presetSubtype="16"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circle(in)">
                                      <p:cBhvr>
                                        <p:cTn id="169" dur="2000"/>
                                        <p:tgtEl>
                                          <p:spTgt spid="137"/>
                                        </p:tgtEl>
                                      </p:cBhvr>
                                    </p:animEffect>
                                  </p:childTnLst>
                                </p:cTn>
                              </p:par>
                              <p:par>
                                <p:cTn id="170" presetID="6" presetClass="entr" presetSubtype="16" fill="hold" grpId="0" nodeType="withEffect">
                                  <p:stCondLst>
                                    <p:cond delay="0"/>
                                  </p:stCondLst>
                                  <p:childTnLst>
                                    <p:set>
                                      <p:cBhvr>
                                        <p:cTn id="171" dur="1" fill="hold">
                                          <p:stCondLst>
                                            <p:cond delay="0"/>
                                          </p:stCondLst>
                                        </p:cTn>
                                        <p:tgtEl>
                                          <p:spTgt spid="139"/>
                                        </p:tgtEl>
                                        <p:attrNameLst>
                                          <p:attrName>style.visibility</p:attrName>
                                        </p:attrNameLst>
                                      </p:cBhvr>
                                      <p:to>
                                        <p:strVal val="visible"/>
                                      </p:to>
                                    </p:set>
                                    <p:animEffect transition="in" filter="circle(in)">
                                      <p:cBhvr>
                                        <p:cTn id="172" dur="2000"/>
                                        <p:tgtEl>
                                          <p:spTgt spid="139"/>
                                        </p:tgtEl>
                                      </p:cBhvr>
                                    </p:animEffect>
                                  </p:childTnLst>
                                </p:cTn>
                              </p:par>
                              <p:par>
                                <p:cTn id="173" presetID="6" presetClass="entr" presetSubtype="16" fill="hold" grpId="0" nodeType="withEffect">
                                  <p:stCondLst>
                                    <p:cond delay="0"/>
                                  </p:stCondLst>
                                  <p:childTnLst>
                                    <p:set>
                                      <p:cBhvr>
                                        <p:cTn id="174" dur="1" fill="hold">
                                          <p:stCondLst>
                                            <p:cond delay="0"/>
                                          </p:stCondLst>
                                        </p:cTn>
                                        <p:tgtEl>
                                          <p:spTgt spid="140"/>
                                        </p:tgtEl>
                                        <p:attrNameLst>
                                          <p:attrName>style.visibility</p:attrName>
                                        </p:attrNameLst>
                                      </p:cBhvr>
                                      <p:to>
                                        <p:strVal val="visible"/>
                                      </p:to>
                                    </p:set>
                                    <p:animEffect transition="in" filter="circle(in)">
                                      <p:cBhvr>
                                        <p:cTn id="175" dur="2000"/>
                                        <p:tgtEl>
                                          <p:spTgt spid="140"/>
                                        </p:tgtEl>
                                      </p:cBhvr>
                                    </p:animEffect>
                                  </p:childTnLst>
                                </p:cTn>
                              </p:par>
                              <p:par>
                                <p:cTn id="176" presetID="6" presetClass="entr" presetSubtype="16" fill="hold" grpId="0" nodeType="withEffect">
                                  <p:stCondLst>
                                    <p:cond delay="0"/>
                                  </p:stCondLst>
                                  <p:childTnLst>
                                    <p:set>
                                      <p:cBhvr>
                                        <p:cTn id="177" dur="1" fill="hold">
                                          <p:stCondLst>
                                            <p:cond delay="0"/>
                                          </p:stCondLst>
                                        </p:cTn>
                                        <p:tgtEl>
                                          <p:spTgt spid="141"/>
                                        </p:tgtEl>
                                        <p:attrNameLst>
                                          <p:attrName>style.visibility</p:attrName>
                                        </p:attrNameLst>
                                      </p:cBhvr>
                                      <p:to>
                                        <p:strVal val="visible"/>
                                      </p:to>
                                    </p:set>
                                    <p:animEffect transition="in" filter="circle(in)">
                                      <p:cBhvr>
                                        <p:cTn id="178" dur="2000"/>
                                        <p:tgtEl>
                                          <p:spTgt spid="141"/>
                                        </p:tgtEl>
                                      </p:cBhvr>
                                    </p:animEffect>
                                  </p:childTnLst>
                                </p:cTn>
                              </p:par>
                              <p:par>
                                <p:cTn id="179" presetID="6" presetClass="entr" presetSubtype="16" fill="hold" grpId="0" nodeType="withEffect">
                                  <p:stCondLst>
                                    <p:cond delay="0"/>
                                  </p:stCondLst>
                                  <p:childTnLst>
                                    <p:set>
                                      <p:cBhvr>
                                        <p:cTn id="180" dur="1" fill="hold">
                                          <p:stCondLst>
                                            <p:cond delay="0"/>
                                          </p:stCondLst>
                                        </p:cTn>
                                        <p:tgtEl>
                                          <p:spTgt spid="142"/>
                                        </p:tgtEl>
                                        <p:attrNameLst>
                                          <p:attrName>style.visibility</p:attrName>
                                        </p:attrNameLst>
                                      </p:cBhvr>
                                      <p:to>
                                        <p:strVal val="visible"/>
                                      </p:to>
                                    </p:set>
                                    <p:animEffect transition="in" filter="circle(in)">
                                      <p:cBhvr>
                                        <p:cTn id="181" dur="2000"/>
                                        <p:tgtEl>
                                          <p:spTgt spid="142"/>
                                        </p:tgtEl>
                                      </p:cBhvr>
                                    </p:animEffect>
                                  </p:childTnLst>
                                </p:cTn>
                              </p:par>
                              <p:par>
                                <p:cTn id="182" presetID="6" presetClass="entr" presetSubtype="16" fill="hold" grpId="0" nodeType="withEffect">
                                  <p:stCondLst>
                                    <p:cond delay="0"/>
                                  </p:stCondLst>
                                  <p:childTnLst>
                                    <p:set>
                                      <p:cBhvr>
                                        <p:cTn id="183" dur="1" fill="hold">
                                          <p:stCondLst>
                                            <p:cond delay="0"/>
                                          </p:stCondLst>
                                        </p:cTn>
                                        <p:tgtEl>
                                          <p:spTgt spid="143"/>
                                        </p:tgtEl>
                                        <p:attrNameLst>
                                          <p:attrName>style.visibility</p:attrName>
                                        </p:attrNameLst>
                                      </p:cBhvr>
                                      <p:to>
                                        <p:strVal val="visible"/>
                                      </p:to>
                                    </p:set>
                                    <p:animEffect transition="in" filter="circle(in)">
                                      <p:cBhvr>
                                        <p:cTn id="184" dur="2000"/>
                                        <p:tgtEl>
                                          <p:spTgt spid="143"/>
                                        </p:tgtEl>
                                      </p:cBhvr>
                                    </p:animEffect>
                                  </p:childTnLst>
                                </p:cTn>
                              </p:par>
                              <p:par>
                                <p:cTn id="185" presetID="6" presetClass="entr" presetSubtype="16" fill="hold" grpId="0" nodeType="withEffect">
                                  <p:stCondLst>
                                    <p:cond delay="0"/>
                                  </p:stCondLst>
                                  <p:childTnLst>
                                    <p:set>
                                      <p:cBhvr>
                                        <p:cTn id="186" dur="1" fill="hold">
                                          <p:stCondLst>
                                            <p:cond delay="0"/>
                                          </p:stCondLst>
                                        </p:cTn>
                                        <p:tgtEl>
                                          <p:spTgt spid="144"/>
                                        </p:tgtEl>
                                        <p:attrNameLst>
                                          <p:attrName>style.visibility</p:attrName>
                                        </p:attrNameLst>
                                      </p:cBhvr>
                                      <p:to>
                                        <p:strVal val="visible"/>
                                      </p:to>
                                    </p:set>
                                    <p:animEffect transition="in" filter="circle(in)">
                                      <p:cBhvr>
                                        <p:cTn id="187" dur="2000"/>
                                        <p:tgtEl>
                                          <p:spTgt spid="144"/>
                                        </p:tgtEl>
                                      </p:cBhvr>
                                    </p:animEffect>
                                  </p:childTnLst>
                                </p:cTn>
                              </p:par>
                              <p:par>
                                <p:cTn id="188" presetID="6" presetClass="entr" presetSubtype="16"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circle(in)">
                                      <p:cBhvr>
                                        <p:cTn id="190" dur="2000"/>
                                        <p:tgtEl>
                                          <p:spTgt spid="145"/>
                                        </p:tgtEl>
                                      </p:cBhvr>
                                    </p:animEffect>
                                  </p:childTnLst>
                                </p:cTn>
                              </p:par>
                              <p:par>
                                <p:cTn id="191" presetID="6" presetClass="entr" presetSubtype="16" fill="hold"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circle(in)">
                                      <p:cBhvr>
                                        <p:cTn id="193" dur="2000"/>
                                        <p:tgtEl>
                                          <p:spTgt spid="146"/>
                                        </p:tgtEl>
                                      </p:cBhvr>
                                    </p:animEffect>
                                  </p:childTnLst>
                                </p:cTn>
                              </p:par>
                              <p:par>
                                <p:cTn id="194" presetID="6" presetClass="entr" presetSubtype="16" fill="hold" nodeType="withEffect">
                                  <p:stCondLst>
                                    <p:cond delay="0"/>
                                  </p:stCondLst>
                                  <p:childTnLst>
                                    <p:set>
                                      <p:cBhvr>
                                        <p:cTn id="195" dur="1" fill="hold">
                                          <p:stCondLst>
                                            <p:cond delay="0"/>
                                          </p:stCondLst>
                                        </p:cTn>
                                        <p:tgtEl>
                                          <p:spTgt spid="147"/>
                                        </p:tgtEl>
                                        <p:attrNameLst>
                                          <p:attrName>style.visibility</p:attrName>
                                        </p:attrNameLst>
                                      </p:cBhvr>
                                      <p:to>
                                        <p:strVal val="visible"/>
                                      </p:to>
                                    </p:set>
                                    <p:animEffect transition="in" filter="circle(in)">
                                      <p:cBhvr>
                                        <p:cTn id="196" dur="2000"/>
                                        <p:tgtEl>
                                          <p:spTgt spid="147"/>
                                        </p:tgtEl>
                                      </p:cBhvr>
                                    </p:animEffect>
                                  </p:childTnLst>
                                </p:cTn>
                              </p:par>
                              <p:par>
                                <p:cTn id="197" presetID="6" presetClass="entr" presetSubtype="16" fill="hold" nodeType="withEffect">
                                  <p:stCondLst>
                                    <p:cond delay="0"/>
                                  </p:stCondLst>
                                  <p:childTnLst>
                                    <p:set>
                                      <p:cBhvr>
                                        <p:cTn id="198" dur="1" fill="hold">
                                          <p:stCondLst>
                                            <p:cond delay="0"/>
                                          </p:stCondLst>
                                        </p:cTn>
                                        <p:tgtEl>
                                          <p:spTgt spid="148"/>
                                        </p:tgtEl>
                                        <p:attrNameLst>
                                          <p:attrName>style.visibility</p:attrName>
                                        </p:attrNameLst>
                                      </p:cBhvr>
                                      <p:to>
                                        <p:strVal val="visible"/>
                                      </p:to>
                                    </p:set>
                                    <p:animEffect transition="in" filter="circle(in)">
                                      <p:cBhvr>
                                        <p:cTn id="199" dur="2000"/>
                                        <p:tgtEl>
                                          <p:spTgt spid="148"/>
                                        </p:tgtEl>
                                      </p:cBhvr>
                                    </p:animEffect>
                                  </p:childTnLst>
                                </p:cTn>
                              </p:par>
                              <p:par>
                                <p:cTn id="200" presetID="6" presetClass="entr" presetSubtype="16" fill="hold" nodeType="withEffect">
                                  <p:stCondLst>
                                    <p:cond delay="0"/>
                                  </p:stCondLst>
                                  <p:childTnLst>
                                    <p:set>
                                      <p:cBhvr>
                                        <p:cTn id="201" dur="1" fill="hold">
                                          <p:stCondLst>
                                            <p:cond delay="0"/>
                                          </p:stCondLst>
                                        </p:cTn>
                                        <p:tgtEl>
                                          <p:spTgt spid="150"/>
                                        </p:tgtEl>
                                        <p:attrNameLst>
                                          <p:attrName>style.visibility</p:attrName>
                                        </p:attrNameLst>
                                      </p:cBhvr>
                                      <p:to>
                                        <p:strVal val="visible"/>
                                      </p:to>
                                    </p:set>
                                    <p:animEffect transition="in" filter="circle(in)">
                                      <p:cBhvr>
                                        <p:cTn id="202" dur="2000"/>
                                        <p:tgtEl>
                                          <p:spTgt spid="150"/>
                                        </p:tgtEl>
                                      </p:cBhvr>
                                    </p:animEffect>
                                  </p:childTnLst>
                                </p:cTn>
                              </p:par>
                              <p:par>
                                <p:cTn id="203" presetID="6" presetClass="entr" presetSubtype="16" fill="hold" nodeType="withEffect">
                                  <p:stCondLst>
                                    <p:cond delay="0"/>
                                  </p:stCondLst>
                                  <p:childTnLst>
                                    <p:set>
                                      <p:cBhvr>
                                        <p:cTn id="204" dur="1" fill="hold">
                                          <p:stCondLst>
                                            <p:cond delay="0"/>
                                          </p:stCondLst>
                                        </p:cTn>
                                        <p:tgtEl>
                                          <p:spTgt spid="151"/>
                                        </p:tgtEl>
                                        <p:attrNameLst>
                                          <p:attrName>style.visibility</p:attrName>
                                        </p:attrNameLst>
                                      </p:cBhvr>
                                      <p:to>
                                        <p:strVal val="visible"/>
                                      </p:to>
                                    </p:set>
                                    <p:animEffect transition="in" filter="circle(in)">
                                      <p:cBhvr>
                                        <p:cTn id="205" dur="2000"/>
                                        <p:tgtEl>
                                          <p:spTgt spid="151"/>
                                        </p:tgtEl>
                                      </p:cBhvr>
                                    </p:animEffect>
                                  </p:childTnLst>
                                </p:cTn>
                              </p:par>
                              <p:par>
                                <p:cTn id="206" presetID="6" presetClass="entr" presetSubtype="16" fill="hold" nodeType="withEffect">
                                  <p:stCondLst>
                                    <p:cond delay="0"/>
                                  </p:stCondLst>
                                  <p:childTnLst>
                                    <p:set>
                                      <p:cBhvr>
                                        <p:cTn id="207" dur="1" fill="hold">
                                          <p:stCondLst>
                                            <p:cond delay="0"/>
                                          </p:stCondLst>
                                        </p:cTn>
                                        <p:tgtEl>
                                          <p:spTgt spid="153"/>
                                        </p:tgtEl>
                                        <p:attrNameLst>
                                          <p:attrName>style.visibility</p:attrName>
                                        </p:attrNameLst>
                                      </p:cBhvr>
                                      <p:to>
                                        <p:strVal val="visible"/>
                                      </p:to>
                                    </p:set>
                                    <p:animEffect transition="in" filter="circle(in)">
                                      <p:cBhvr>
                                        <p:cTn id="208" dur="2000"/>
                                        <p:tgtEl>
                                          <p:spTgt spid="153"/>
                                        </p:tgtEl>
                                      </p:cBhvr>
                                    </p:animEffect>
                                  </p:childTnLst>
                                </p:cTn>
                              </p:par>
                              <p:par>
                                <p:cTn id="209" presetID="6" presetClass="entr" presetSubtype="16" fill="hold" nodeType="withEffect">
                                  <p:stCondLst>
                                    <p:cond delay="0"/>
                                  </p:stCondLst>
                                  <p:childTnLst>
                                    <p:set>
                                      <p:cBhvr>
                                        <p:cTn id="210" dur="1" fill="hold">
                                          <p:stCondLst>
                                            <p:cond delay="0"/>
                                          </p:stCondLst>
                                        </p:cTn>
                                        <p:tgtEl>
                                          <p:spTgt spid="154"/>
                                        </p:tgtEl>
                                        <p:attrNameLst>
                                          <p:attrName>style.visibility</p:attrName>
                                        </p:attrNameLst>
                                      </p:cBhvr>
                                      <p:to>
                                        <p:strVal val="visible"/>
                                      </p:to>
                                    </p:set>
                                    <p:animEffect transition="in" filter="circle(in)">
                                      <p:cBhvr>
                                        <p:cTn id="211" dur="2000"/>
                                        <p:tgtEl>
                                          <p:spTgt spid="154"/>
                                        </p:tgtEl>
                                      </p:cBhvr>
                                    </p:animEffect>
                                  </p:childTnLst>
                                </p:cTn>
                              </p:par>
                              <p:par>
                                <p:cTn id="212" presetID="6" presetClass="entr" presetSubtype="16" fill="hold" grpId="0" nodeType="withEffect">
                                  <p:stCondLst>
                                    <p:cond delay="0"/>
                                  </p:stCondLst>
                                  <p:childTnLst>
                                    <p:set>
                                      <p:cBhvr>
                                        <p:cTn id="213" dur="1" fill="hold">
                                          <p:stCondLst>
                                            <p:cond delay="0"/>
                                          </p:stCondLst>
                                        </p:cTn>
                                        <p:tgtEl>
                                          <p:spTgt spid="157"/>
                                        </p:tgtEl>
                                        <p:attrNameLst>
                                          <p:attrName>style.visibility</p:attrName>
                                        </p:attrNameLst>
                                      </p:cBhvr>
                                      <p:to>
                                        <p:strVal val="visible"/>
                                      </p:to>
                                    </p:set>
                                    <p:animEffect transition="in" filter="circle(in)">
                                      <p:cBhvr>
                                        <p:cTn id="214" dur="2000"/>
                                        <p:tgtEl>
                                          <p:spTgt spid="157"/>
                                        </p:tgtEl>
                                      </p:cBhvr>
                                    </p:animEffect>
                                  </p:childTnLst>
                                </p:cTn>
                              </p:par>
                              <p:par>
                                <p:cTn id="215" presetID="6" presetClass="entr" presetSubtype="16" fill="hold" grpId="0" nodeType="withEffect">
                                  <p:stCondLst>
                                    <p:cond delay="0"/>
                                  </p:stCondLst>
                                  <p:childTnLst>
                                    <p:set>
                                      <p:cBhvr>
                                        <p:cTn id="216" dur="1" fill="hold">
                                          <p:stCondLst>
                                            <p:cond delay="0"/>
                                          </p:stCondLst>
                                        </p:cTn>
                                        <p:tgtEl>
                                          <p:spTgt spid="158"/>
                                        </p:tgtEl>
                                        <p:attrNameLst>
                                          <p:attrName>style.visibility</p:attrName>
                                        </p:attrNameLst>
                                      </p:cBhvr>
                                      <p:to>
                                        <p:strVal val="visible"/>
                                      </p:to>
                                    </p:set>
                                    <p:animEffect transition="in" filter="circle(in)">
                                      <p:cBhvr>
                                        <p:cTn id="217" dur="2000"/>
                                        <p:tgtEl>
                                          <p:spTgt spid="158"/>
                                        </p:tgtEl>
                                      </p:cBhvr>
                                    </p:animEffect>
                                  </p:childTnLst>
                                </p:cTn>
                              </p:par>
                              <p:par>
                                <p:cTn id="218" presetID="6" presetClass="entr" presetSubtype="16" fill="hold" grpId="0" nodeType="withEffect">
                                  <p:stCondLst>
                                    <p:cond delay="0"/>
                                  </p:stCondLst>
                                  <p:childTnLst>
                                    <p:set>
                                      <p:cBhvr>
                                        <p:cTn id="219" dur="1" fill="hold">
                                          <p:stCondLst>
                                            <p:cond delay="0"/>
                                          </p:stCondLst>
                                        </p:cTn>
                                        <p:tgtEl>
                                          <p:spTgt spid="159"/>
                                        </p:tgtEl>
                                        <p:attrNameLst>
                                          <p:attrName>style.visibility</p:attrName>
                                        </p:attrNameLst>
                                      </p:cBhvr>
                                      <p:to>
                                        <p:strVal val="visible"/>
                                      </p:to>
                                    </p:set>
                                    <p:animEffect transition="in" filter="circle(in)">
                                      <p:cBhvr>
                                        <p:cTn id="220" dur="2000"/>
                                        <p:tgtEl>
                                          <p:spTgt spid="159"/>
                                        </p:tgtEl>
                                      </p:cBhvr>
                                    </p:animEffect>
                                  </p:childTnLst>
                                </p:cTn>
                              </p:par>
                              <p:par>
                                <p:cTn id="221" presetID="6" presetClass="entr" presetSubtype="16" fill="hold" grpId="0" nodeType="withEffect">
                                  <p:stCondLst>
                                    <p:cond delay="0"/>
                                  </p:stCondLst>
                                  <p:childTnLst>
                                    <p:set>
                                      <p:cBhvr>
                                        <p:cTn id="222" dur="1" fill="hold">
                                          <p:stCondLst>
                                            <p:cond delay="0"/>
                                          </p:stCondLst>
                                        </p:cTn>
                                        <p:tgtEl>
                                          <p:spTgt spid="160"/>
                                        </p:tgtEl>
                                        <p:attrNameLst>
                                          <p:attrName>style.visibility</p:attrName>
                                        </p:attrNameLst>
                                      </p:cBhvr>
                                      <p:to>
                                        <p:strVal val="visible"/>
                                      </p:to>
                                    </p:set>
                                    <p:animEffect transition="in" filter="circle(in)">
                                      <p:cBhvr>
                                        <p:cTn id="223" dur="2000"/>
                                        <p:tgtEl>
                                          <p:spTgt spid="160"/>
                                        </p:tgtEl>
                                      </p:cBhvr>
                                    </p:animEffect>
                                  </p:childTnLst>
                                </p:cTn>
                              </p:par>
                              <p:par>
                                <p:cTn id="224" presetID="6" presetClass="entr" presetSubtype="16" fill="hold" grpId="0" nodeType="withEffect">
                                  <p:stCondLst>
                                    <p:cond delay="0"/>
                                  </p:stCondLst>
                                  <p:childTnLst>
                                    <p:set>
                                      <p:cBhvr>
                                        <p:cTn id="225" dur="1" fill="hold">
                                          <p:stCondLst>
                                            <p:cond delay="0"/>
                                          </p:stCondLst>
                                        </p:cTn>
                                        <p:tgtEl>
                                          <p:spTgt spid="161"/>
                                        </p:tgtEl>
                                        <p:attrNameLst>
                                          <p:attrName>style.visibility</p:attrName>
                                        </p:attrNameLst>
                                      </p:cBhvr>
                                      <p:to>
                                        <p:strVal val="visible"/>
                                      </p:to>
                                    </p:set>
                                    <p:animEffect transition="in" filter="circle(in)">
                                      <p:cBhvr>
                                        <p:cTn id="226" dur="2000"/>
                                        <p:tgtEl>
                                          <p:spTgt spid="161"/>
                                        </p:tgtEl>
                                      </p:cBhvr>
                                    </p:animEffect>
                                  </p:childTnLst>
                                </p:cTn>
                              </p:par>
                              <p:par>
                                <p:cTn id="227" presetID="6" presetClass="entr" presetSubtype="16" fill="hold" grpId="0" nodeType="withEffect">
                                  <p:stCondLst>
                                    <p:cond delay="0"/>
                                  </p:stCondLst>
                                  <p:childTnLst>
                                    <p:set>
                                      <p:cBhvr>
                                        <p:cTn id="228" dur="1" fill="hold">
                                          <p:stCondLst>
                                            <p:cond delay="0"/>
                                          </p:stCondLst>
                                        </p:cTn>
                                        <p:tgtEl>
                                          <p:spTgt spid="162"/>
                                        </p:tgtEl>
                                        <p:attrNameLst>
                                          <p:attrName>style.visibility</p:attrName>
                                        </p:attrNameLst>
                                      </p:cBhvr>
                                      <p:to>
                                        <p:strVal val="visible"/>
                                      </p:to>
                                    </p:set>
                                    <p:animEffect transition="in" filter="circle(in)">
                                      <p:cBhvr>
                                        <p:cTn id="229" dur="2000"/>
                                        <p:tgtEl>
                                          <p:spTgt spid="162"/>
                                        </p:tgtEl>
                                      </p:cBhvr>
                                    </p:animEffect>
                                  </p:childTnLst>
                                </p:cTn>
                              </p:par>
                              <p:par>
                                <p:cTn id="230" presetID="6" presetClass="entr" presetSubtype="16" fill="hold" grpId="0" nodeType="withEffect">
                                  <p:stCondLst>
                                    <p:cond delay="0"/>
                                  </p:stCondLst>
                                  <p:childTnLst>
                                    <p:set>
                                      <p:cBhvr>
                                        <p:cTn id="231" dur="1" fill="hold">
                                          <p:stCondLst>
                                            <p:cond delay="0"/>
                                          </p:stCondLst>
                                        </p:cTn>
                                        <p:tgtEl>
                                          <p:spTgt spid="163"/>
                                        </p:tgtEl>
                                        <p:attrNameLst>
                                          <p:attrName>style.visibility</p:attrName>
                                        </p:attrNameLst>
                                      </p:cBhvr>
                                      <p:to>
                                        <p:strVal val="visible"/>
                                      </p:to>
                                    </p:set>
                                    <p:animEffect transition="in" filter="circle(in)">
                                      <p:cBhvr>
                                        <p:cTn id="232" dur="2000"/>
                                        <p:tgtEl>
                                          <p:spTgt spid="163"/>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156"/>
                                        </p:tgtEl>
                                        <p:attrNameLst>
                                          <p:attrName>style.visibility</p:attrName>
                                        </p:attrNameLst>
                                      </p:cBhvr>
                                      <p:to>
                                        <p:strVal val="visible"/>
                                      </p:to>
                                    </p:set>
                                    <p:animEffect transition="in" filter="wipe(left)">
                                      <p:cBhvr>
                                        <p:cTn id="23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71" grpId="0"/>
      <p:bldP spid="72" grpId="0"/>
      <p:bldP spid="73" grpId="0"/>
      <p:bldP spid="74" grpId="0"/>
      <p:bldP spid="75" grpId="0"/>
      <p:bldP spid="3" grpId="0"/>
      <p:bldP spid="76" grpId="0" animBg="1"/>
      <p:bldP spid="77" grpId="0"/>
      <p:bldP spid="78" grpId="0"/>
      <p:bldP spid="12" grpId="0" animBg="1"/>
      <p:bldP spid="13" grpId="0" animBg="1"/>
      <p:bldP spid="15" grpId="0" animBg="1"/>
      <p:bldP spid="81" grpId="0"/>
      <p:bldP spid="82" grpId="0" animBg="1"/>
      <p:bldP spid="33" grpId="0" animBg="1"/>
      <p:bldP spid="83" grpId="0" animBg="1"/>
      <p:bldP spid="84" grpId="0" animBg="1"/>
      <p:bldP spid="85" grpId="0" animBg="1"/>
      <p:bldP spid="88" grpId="0" animBg="1"/>
      <p:bldP spid="90" grpId="0"/>
      <p:bldP spid="95" grpId="0"/>
      <p:bldP spid="96" grpId="0"/>
      <p:bldP spid="97" grpId="0"/>
      <p:bldP spid="98" grpId="0"/>
      <p:bldP spid="124" grpId="0" animBg="1"/>
      <p:bldP spid="125"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44" grpId="0" animBg="1"/>
      <p:bldP spid="145" grpId="0" animBg="1"/>
      <p:bldP spid="155" grpId="0"/>
      <p:bldP spid="156" grpId="0"/>
      <p:bldP spid="157" grpId="0" animBg="1"/>
      <p:bldP spid="158" grpId="0" animBg="1"/>
      <p:bldP spid="159" grpId="0" animBg="1"/>
      <p:bldP spid="160" grpId="0" animBg="1"/>
      <p:bldP spid="161" grpId="0" animBg="1"/>
      <p:bldP spid="162" grpId="0" animBg="1"/>
      <p:bldP spid="1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E8943CA-80DC-4646-AFFC-627A3F74B939}" type="slidenum">
              <a:rPr lang="zh-CN" altLang="en-US" sz="1800">
                <a:solidFill>
                  <a:srgbClr val="0000FF"/>
                </a:solidFill>
                <a:latin typeface="Times New Roman" panose="02020603050405020304" pitchFamily="18" charset="0"/>
              </a:rPr>
              <a:pPr>
                <a:spcBef>
                  <a:spcPct val="0"/>
                </a:spcBef>
                <a:buFontTx/>
                <a:buNone/>
              </a:pPr>
              <a:t>4</a:t>
            </a:fld>
            <a:endParaRPr lang="en-US" altLang="zh-CN" sz="1800">
              <a:solidFill>
                <a:srgbClr val="0000FF"/>
              </a:solidFill>
              <a:latin typeface="Times New Roman" panose="02020603050405020304" pitchFamily="18" charset="0"/>
            </a:endParaRPr>
          </a:p>
        </p:txBody>
      </p:sp>
      <p:sp>
        <p:nvSpPr>
          <p:cNvPr id="263188" name="Text Box 20"/>
          <p:cNvSpPr txBox="1">
            <a:spLocks noChangeArrowheads="1"/>
          </p:cNvSpPr>
          <p:nvPr/>
        </p:nvSpPr>
        <p:spPr bwMode="auto">
          <a:xfrm>
            <a:off x="1847851" y="1727201"/>
            <a:ext cx="56165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buFontTx/>
              <a:buNone/>
            </a:pPr>
            <a:r>
              <a:rPr lang="zh-CN" altLang="en-US" sz="2800" b="1">
                <a:latin typeface="Times New Roman" panose="02020603050405020304" pitchFamily="18" charset="0"/>
                <a:ea typeface="楷体_GB2312" pitchFamily="49" charset="-122"/>
              </a:rPr>
              <a:t>若带电粒子的速度大致相同，</a:t>
            </a:r>
          </a:p>
        </p:txBody>
      </p:sp>
      <p:sp>
        <p:nvSpPr>
          <p:cNvPr id="263197" name="Text Box 29"/>
          <p:cNvSpPr txBox="1">
            <a:spLocks noChangeArrowheads="1"/>
          </p:cNvSpPr>
          <p:nvPr/>
        </p:nvSpPr>
        <p:spPr bwMode="auto">
          <a:xfrm>
            <a:off x="6581776" y="1752601"/>
            <a:ext cx="408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ea typeface="楷体_GB2312" pitchFamily="49" charset="-122"/>
              </a:rPr>
              <a:t>则螺距近似相等，</a:t>
            </a:r>
          </a:p>
        </p:txBody>
      </p:sp>
      <p:sp>
        <p:nvSpPr>
          <p:cNvPr id="263198" name="Rectangle 30"/>
          <p:cNvSpPr>
            <a:spLocks noChangeArrowheads="1"/>
          </p:cNvSpPr>
          <p:nvPr/>
        </p:nvSpPr>
        <p:spPr bwMode="auto">
          <a:xfrm>
            <a:off x="1847850" y="5500688"/>
            <a:ext cx="82677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buFontTx/>
              <a:buNone/>
            </a:pPr>
            <a:r>
              <a:rPr lang="zh-CN" altLang="en-US" sz="2800" b="1" dirty="0">
                <a:latin typeface="Times New Roman" panose="02020603050405020304" pitchFamily="18" charset="0"/>
                <a:ea typeface="楷体_GB2312" pitchFamily="49" charset="-122"/>
              </a:rPr>
              <a:t>粒子束经过一个回旋周期后，重新会聚。</a:t>
            </a:r>
          </a:p>
        </p:txBody>
      </p:sp>
      <p:sp>
        <p:nvSpPr>
          <p:cNvPr id="263200" name="Text Box 32"/>
          <p:cNvSpPr txBox="1">
            <a:spLocks noChangeArrowheads="1"/>
          </p:cNvSpPr>
          <p:nvPr/>
        </p:nvSpPr>
        <p:spPr bwMode="auto">
          <a:xfrm>
            <a:off x="1847850" y="6040879"/>
            <a:ext cx="447343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buFontTx/>
              <a:buNone/>
            </a:pPr>
            <a:r>
              <a:rPr lang="zh-CN" altLang="en-US" sz="2800" b="1" dirty="0">
                <a:latin typeface="Times New Roman" panose="02020603050405020304" pitchFamily="18" charset="0"/>
                <a:ea typeface="楷体_GB2312" pitchFamily="49" charset="-122"/>
              </a:rPr>
              <a:t>广泛应用于电子显微镜中。</a:t>
            </a:r>
          </a:p>
        </p:txBody>
      </p:sp>
      <p:sp>
        <p:nvSpPr>
          <p:cNvPr id="263172" name="Text Box 4"/>
          <p:cNvSpPr txBox="1">
            <a:spLocks noChangeArrowheads="1"/>
          </p:cNvSpPr>
          <p:nvPr/>
        </p:nvSpPr>
        <p:spPr bwMode="auto">
          <a:xfrm>
            <a:off x="1847850" y="285750"/>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a:latin typeface="Times New Roman" panose="02020603050405020304" pitchFamily="18" charset="0"/>
                <a:ea typeface="楷体_GB2312" pitchFamily="49" charset="-122"/>
              </a:rPr>
              <a:t>磁透镜：</a:t>
            </a:r>
          </a:p>
        </p:txBody>
      </p:sp>
      <p:grpSp>
        <p:nvGrpSpPr>
          <p:cNvPr id="37896" name="Group 21"/>
          <p:cNvGrpSpPr>
            <a:grpSpLocks/>
          </p:cNvGrpSpPr>
          <p:nvPr/>
        </p:nvGrpSpPr>
        <p:grpSpPr bwMode="auto">
          <a:xfrm>
            <a:off x="4286251" y="101601"/>
            <a:ext cx="4392613" cy="950913"/>
            <a:chOff x="2154" y="164"/>
            <a:chExt cx="2767" cy="599"/>
          </a:xfrm>
        </p:grpSpPr>
        <p:sp>
          <p:nvSpPr>
            <p:cNvPr id="37900" name="Rectangle 20"/>
            <p:cNvSpPr>
              <a:spLocks noChangeArrowheads="1"/>
            </p:cNvSpPr>
            <p:nvPr/>
          </p:nvSpPr>
          <p:spPr bwMode="auto">
            <a:xfrm>
              <a:off x="2154" y="164"/>
              <a:ext cx="2767" cy="590"/>
            </a:xfrm>
            <a:prstGeom prst="rect">
              <a:avLst/>
            </a:prstGeom>
            <a:solidFill>
              <a:srgbClr val="FFFF00">
                <a:alpha val="30196"/>
              </a:srgbClr>
            </a:solidFill>
            <a:ln w="15875">
              <a:solidFill>
                <a:srgbClr val="FF66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latin typeface="Times New Roman" panose="02020603050405020304" pitchFamily="18" charset="0"/>
              </a:endParaRPr>
            </a:p>
          </p:txBody>
        </p:sp>
        <p:graphicFrame>
          <p:nvGraphicFramePr>
            <p:cNvPr id="37901" name="Object 4"/>
            <p:cNvGraphicFramePr>
              <a:graphicFrameLocks noChangeAspect="1"/>
            </p:cNvGraphicFramePr>
            <p:nvPr/>
          </p:nvGraphicFramePr>
          <p:xfrm>
            <a:off x="2290" y="300"/>
            <a:ext cx="1044" cy="375"/>
          </p:xfrm>
          <a:graphic>
            <a:graphicData uri="http://schemas.openxmlformats.org/presentationml/2006/ole">
              <mc:AlternateContent xmlns:mc="http://schemas.openxmlformats.org/markup-compatibility/2006">
                <mc:Choice xmlns:v="urn:schemas-microsoft-com:vml" Requires="v">
                  <p:oleObj name="公式" r:id="rId4" imgW="685800" imgH="228600" progId="Equation.3">
                    <p:embed/>
                  </p:oleObj>
                </mc:Choice>
                <mc:Fallback>
                  <p:oleObj name="公式" r:id="rId4" imgW="685800" imgH="228600" progId="Equation.3">
                    <p:embed/>
                    <p:pic>
                      <p:nvPicPr>
                        <p:cNvPr id="3790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300"/>
                          <a:ext cx="1044"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5"/>
            <p:cNvGraphicFramePr>
              <a:graphicFrameLocks noChangeAspect="1"/>
            </p:cNvGraphicFramePr>
            <p:nvPr/>
          </p:nvGraphicFramePr>
          <p:xfrm>
            <a:off x="3742" y="164"/>
            <a:ext cx="1043" cy="599"/>
          </p:xfrm>
          <a:graphic>
            <a:graphicData uri="http://schemas.openxmlformats.org/presentationml/2006/ole">
              <mc:AlternateContent xmlns:mc="http://schemas.openxmlformats.org/markup-compatibility/2006">
                <mc:Choice xmlns:v="urn:schemas-microsoft-com:vml" Requires="v">
                  <p:oleObj name="公式" r:id="rId6" imgW="812447" imgH="406224" progId="Equation.3">
                    <p:embed/>
                  </p:oleObj>
                </mc:Choice>
                <mc:Fallback>
                  <p:oleObj name="公式" r:id="rId6" imgW="812447" imgH="406224" progId="Equation.3">
                    <p:embed/>
                    <p:pic>
                      <p:nvPicPr>
                        <p:cNvPr id="3790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2" y="164"/>
                          <a:ext cx="1043" cy="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3182" name="Text Box 14"/>
          <p:cNvSpPr txBox="1">
            <a:spLocks noChangeArrowheads="1"/>
          </p:cNvSpPr>
          <p:nvPr/>
        </p:nvSpPr>
        <p:spPr bwMode="auto">
          <a:xfrm>
            <a:off x="1847851" y="1150938"/>
            <a:ext cx="712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ea typeface="楷体_GB2312" pitchFamily="49" charset="-122"/>
              </a:rPr>
              <a:t>当带电粒子束发散角不太大时，</a:t>
            </a:r>
            <a:r>
              <a:rPr lang="zh-CN" altLang="en-US" sz="2800" b="1">
                <a:latin typeface="Times New Roman" panose="02020603050405020304" pitchFamily="18" charset="0"/>
                <a:ea typeface="楷体_GB2312" pitchFamily="49" charset="-122"/>
                <a:sym typeface="Symbol" panose="05050102010706020507" pitchFamily="18" charset="2"/>
              </a:rPr>
              <a:t>即</a:t>
            </a:r>
            <a:r>
              <a:rPr lang="zh-CN" altLang="en-US" sz="2800" b="1" i="1">
                <a:latin typeface="Times New Roman" panose="02020603050405020304" pitchFamily="18" charset="0"/>
                <a:ea typeface="楷体_GB2312" pitchFamily="49" charset="-122"/>
                <a:sym typeface="Symbol" panose="05050102010706020507" pitchFamily="18" charset="2"/>
              </a:rPr>
              <a:t></a:t>
            </a:r>
            <a:r>
              <a:rPr lang="zh-CN" altLang="en-US" sz="2800" b="1">
                <a:latin typeface="Times New Roman" panose="02020603050405020304" pitchFamily="18" charset="0"/>
                <a:ea typeface="楷体_GB2312" pitchFamily="49" charset="-122"/>
                <a:sym typeface="Symbol" panose="05050102010706020507" pitchFamily="18" charset="2"/>
              </a:rPr>
              <a:t> </a:t>
            </a:r>
            <a:r>
              <a:rPr lang="zh-CN" altLang="en-US" sz="2800" b="1">
                <a:latin typeface="Times New Roman" panose="02020603050405020304" pitchFamily="18" charset="0"/>
                <a:ea typeface="楷体_GB2312" pitchFamily="49" charset="-122"/>
              </a:rPr>
              <a:t>很小：</a:t>
            </a:r>
          </a:p>
        </p:txBody>
      </p:sp>
      <p:graphicFrame>
        <p:nvGraphicFramePr>
          <p:cNvPr id="304143" name="Object 2"/>
          <p:cNvGraphicFramePr>
            <a:graphicFrameLocks noChangeAspect="1"/>
          </p:cNvGraphicFramePr>
          <p:nvPr/>
        </p:nvGraphicFramePr>
        <p:xfrm>
          <a:off x="8747125" y="1093788"/>
          <a:ext cx="1074738" cy="595312"/>
        </p:xfrm>
        <a:graphic>
          <a:graphicData uri="http://schemas.openxmlformats.org/presentationml/2006/ole">
            <mc:AlternateContent xmlns:mc="http://schemas.openxmlformats.org/markup-compatibility/2006">
              <mc:Choice xmlns:v="urn:schemas-microsoft-com:vml" Requires="v">
                <p:oleObj name="公式" r:id="rId8" imgW="444307" imgH="228501" progId="Equation.3">
                  <p:embed/>
                </p:oleObj>
              </mc:Choice>
              <mc:Fallback>
                <p:oleObj name="公式" r:id="rId8" imgW="444307" imgH="228501" progId="Equation.3">
                  <p:embed/>
                  <p:pic>
                    <p:nvPicPr>
                      <p:cNvPr id="304143"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125" y="1093788"/>
                        <a:ext cx="1074738"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ontrols>
      <mc:AlternateContent xmlns:mc="http://schemas.openxmlformats.org/markup-compatibility/2006">
        <mc:Choice xmlns:v="urn:schemas-microsoft-com:vml" Requires="v">
          <p:control r:id="rId1" imgW="6819840" imgH="3002040"/>
        </mc:Choice>
        <mc:Fallback>
          <p:control r:id="rId1" imgW="6819840" imgH="3002040">
            <p:pic>
              <p:nvPicPr>
                <p:cNvPr id="37899" name="ShockwaveFlash1"/>
                <p:cNvPicPr preferRelativeResize="0">
                  <a:picLocks noChangeArrowheads="1" noChangeShapeType="1"/>
                </p:cNvPicPr>
                <p:nvPr/>
              </p:nvPicPr>
              <p:blipFill>
                <a:blip r:embed="rId10"/>
                <a:srcRect/>
                <a:stretch>
                  <a:fillRect/>
                </a:stretch>
              </p:blipFill>
              <p:spPr bwMode="auto">
                <a:xfrm>
                  <a:off x="2492375" y="2474913"/>
                  <a:ext cx="6819900" cy="300196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584133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3172"/>
                                        </p:tgtEl>
                                        <p:attrNameLst>
                                          <p:attrName>style.visibility</p:attrName>
                                        </p:attrNameLst>
                                      </p:cBhvr>
                                      <p:to>
                                        <p:strVal val="visible"/>
                                      </p:to>
                                    </p:set>
                                    <p:animEffect transition="in" filter="wipe(left)">
                                      <p:cBhvr>
                                        <p:cTn id="7" dur="2000"/>
                                        <p:tgtEl>
                                          <p:spTgt spid="263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182"/>
                                        </p:tgtEl>
                                        <p:attrNameLst>
                                          <p:attrName>style.visibility</p:attrName>
                                        </p:attrNameLst>
                                      </p:cBhvr>
                                      <p:to>
                                        <p:strVal val="visible"/>
                                      </p:to>
                                    </p:set>
                                    <p:animEffect transition="in" filter="blinds(horizontal)">
                                      <p:cBhvr>
                                        <p:cTn id="12" dur="500"/>
                                        <p:tgtEl>
                                          <p:spTgt spid="263182"/>
                                        </p:tgtEl>
                                      </p:cBhvr>
                                    </p:animEffect>
                                  </p:childTnLst>
                                </p:cTn>
                              </p:par>
                            </p:childTnLst>
                          </p:cTn>
                        </p:par>
                        <p:par>
                          <p:cTn id="13" fill="hold" nodeType="afterGroup">
                            <p:stCondLst>
                              <p:cond delay="500"/>
                            </p:stCondLst>
                            <p:childTnLst>
                              <p:par>
                                <p:cTn id="14" presetID="12" presetClass="entr" presetSubtype="8" fill="hold" nodeType="afterEffect">
                                  <p:stCondLst>
                                    <p:cond delay="0"/>
                                  </p:stCondLst>
                                  <p:childTnLst>
                                    <p:set>
                                      <p:cBhvr>
                                        <p:cTn id="15" dur="1" fill="hold">
                                          <p:stCondLst>
                                            <p:cond delay="0"/>
                                          </p:stCondLst>
                                        </p:cTn>
                                        <p:tgtEl>
                                          <p:spTgt spid="304143"/>
                                        </p:tgtEl>
                                        <p:attrNameLst>
                                          <p:attrName>style.visibility</p:attrName>
                                        </p:attrNameLst>
                                      </p:cBhvr>
                                      <p:to>
                                        <p:strVal val="visible"/>
                                      </p:to>
                                    </p:set>
                                    <p:animEffect transition="in" filter="slide(fromLeft)">
                                      <p:cBhvr>
                                        <p:cTn id="16" dur="500"/>
                                        <p:tgtEl>
                                          <p:spTgt spid="3041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63188"/>
                                        </p:tgtEl>
                                        <p:attrNameLst>
                                          <p:attrName>style.visibility</p:attrName>
                                        </p:attrNameLst>
                                      </p:cBhvr>
                                      <p:to>
                                        <p:strVal val="visible"/>
                                      </p:to>
                                    </p:set>
                                    <p:animEffect transition="in" filter="blinds(horizontal)">
                                      <p:cBhvr>
                                        <p:cTn id="21" dur="500"/>
                                        <p:tgtEl>
                                          <p:spTgt spid="263188"/>
                                        </p:tgtEl>
                                      </p:cBhvr>
                                    </p:animEffect>
                                  </p:childTnLst>
                                </p:cTn>
                              </p:par>
                            </p:childTnLst>
                          </p:cTn>
                        </p:par>
                        <p:par>
                          <p:cTn id="22" fill="hold" nodeType="afterGroup">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63197"/>
                                        </p:tgtEl>
                                        <p:attrNameLst>
                                          <p:attrName>style.visibility</p:attrName>
                                        </p:attrNameLst>
                                      </p:cBhvr>
                                      <p:to>
                                        <p:strVal val="visible"/>
                                      </p:to>
                                    </p:set>
                                    <p:animEffect transition="in" filter="blinds(horizontal)">
                                      <p:cBhvr>
                                        <p:cTn id="25" dur="500"/>
                                        <p:tgtEl>
                                          <p:spTgt spid="2631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3198"/>
                                        </p:tgtEl>
                                        <p:attrNameLst>
                                          <p:attrName>style.visibility</p:attrName>
                                        </p:attrNameLst>
                                      </p:cBhvr>
                                      <p:to>
                                        <p:strVal val="visible"/>
                                      </p:to>
                                    </p:set>
                                    <p:animEffect transition="in" filter="wipe(left)">
                                      <p:cBhvr>
                                        <p:cTn id="30" dur="2000"/>
                                        <p:tgtEl>
                                          <p:spTgt spid="26319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3200"/>
                                        </p:tgtEl>
                                        <p:attrNameLst>
                                          <p:attrName>style.visibility</p:attrName>
                                        </p:attrNameLst>
                                      </p:cBhvr>
                                      <p:to>
                                        <p:strVal val="visible"/>
                                      </p:to>
                                    </p:set>
                                    <p:animEffect transition="in" filter="wipe(left)">
                                      <p:cBhvr>
                                        <p:cTn id="35" dur="2000"/>
                                        <p:tgtEl>
                                          <p:spTgt spid="263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88" grpId="0" autoUpdateAnimBg="0"/>
      <p:bldP spid="263197" grpId="0"/>
      <p:bldP spid="263198" grpId="0"/>
      <p:bldP spid="263200" grpId="0"/>
      <p:bldP spid="263172" grpId="0" autoUpdateAnimBg="0"/>
      <p:bldP spid="26318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fld id="{2CA9C330-755D-41C0-B4BF-E237141E51CB}" type="slidenum">
              <a:rPr kumimoji="1" lang="en-US" altLang="zh-CN" sz="1800">
                <a:solidFill>
                  <a:srgbClr val="0000FF"/>
                </a:solidFill>
                <a:latin typeface="Times New Roman" panose="02020603050405020304" pitchFamily="18" charset="0"/>
              </a:rPr>
              <a:pPr fontAlgn="base">
                <a:spcBef>
                  <a:spcPct val="0"/>
                </a:spcBef>
                <a:spcAft>
                  <a:spcPct val="0"/>
                </a:spcAft>
                <a:buNone/>
              </a:pPr>
              <a:t>5</a:t>
            </a:fld>
            <a:endParaRPr kumimoji="1" lang="en-US" altLang="zh-CN" sz="1800">
              <a:solidFill>
                <a:srgbClr val="0000FF"/>
              </a:solidFill>
              <a:latin typeface="Times New Roman" panose="02020603050405020304" pitchFamily="18" charset="0"/>
            </a:endParaRPr>
          </a:p>
        </p:txBody>
      </p:sp>
      <p:sp>
        <p:nvSpPr>
          <p:cNvPr id="3" name="Text Box 52"/>
          <p:cNvSpPr txBox="1">
            <a:spLocks noChangeArrowheads="1"/>
          </p:cNvSpPr>
          <p:nvPr/>
        </p:nvSpPr>
        <p:spPr bwMode="auto">
          <a:xfrm>
            <a:off x="2060576" y="3151188"/>
            <a:ext cx="4143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50000"/>
              </a:spcBef>
              <a:spcAft>
                <a:spcPct val="0"/>
              </a:spcAft>
              <a:buNone/>
            </a:pPr>
            <a:r>
              <a:rPr kumimoji="1" lang="zh-CN" altLang="en-US" sz="2800" b="1">
                <a:solidFill>
                  <a:prstClr val="black"/>
                </a:solidFill>
                <a:latin typeface="楷体_GB2312" pitchFamily="49" charset="-122"/>
                <a:ea typeface="楷体_GB2312" pitchFamily="49" charset="-122"/>
              </a:rPr>
              <a:t>注：平行磁场方向的速度分量较大的粒子，可能从两端逃逸出去。</a:t>
            </a:r>
          </a:p>
        </p:txBody>
      </p:sp>
      <p:sp>
        <p:nvSpPr>
          <p:cNvPr id="24" name="Text Box 11"/>
          <p:cNvSpPr txBox="1">
            <a:spLocks noChangeArrowheads="1"/>
          </p:cNvSpPr>
          <p:nvPr/>
        </p:nvSpPr>
        <p:spPr bwMode="auto">
          <a:xfrm>
            <a:off x="2260600" y="422276"/>
            <a:ext cx="3416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kumimoji="1" lang="zh-CN" altLang="en-US" sz="2800" b="1">
                <a:solidFill>
                  <a:prstClr val="black"/>
                </a:solidFill>
                <a:latin typeface="Times New Roman" panose="02020603050405020304" pitchFamily="18" charset="0"/>
                <a:ea typeface="楷体_GB2312" pitchFamily="49" charset="-122"/>
              </a:rPr>
              <a:t>磁约束</a:t>
            </a:r>
          </a:p>
        </p:txBody>
      </p:sp>
      <p:sp>
        <p:nvSpPr>
          <p:cNvPr id="25" name="Text Box 52"/>
          <p:cNvSpPr txBox="1">
            <a:spLocks noChangeArrowheads="1"/>
          </p:cNvSpPr>
          <p:nvPr/>
        </p:nvSpPr>
        <p:spPr bwMode="auto">
          <a:xfrm>
            <a:off x="2060575" y="4851400"/>
            <a:ext cx="36385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50000"/>
              </a:spcBef>
              <a:spcAft>
                <a:spcPct val="0"/>
              </a:spcAft>
              <a:buNone/>
            </a:pPr>
            <a:r>
              <a:rPr kumimoji="1" lang="zh-CN" altLang="en-US" sz="2800" b="1">
                <a:solidFill>
                  <a:prstClr val="black"/>
                </a:solidFill>
                <a:latin typeface="楷体_GB2312" pitchFamily="49" charset="-122"/>
                <a:ea typeface="楷体_GB2312" pitchFamily="49" charset="-122"/>
              </a:rPr>
              <a:t>环形磁场结构可以避免这个缺点。</a:t>
            </a:r>
          </a:p>
        </p:txBody>
      </p:sp>
      <p:pic>
        <p:nvPicPr>
          <p:cNvPr id="33821" name="Picture 29" descr="C:\Documents and Settings\Administrator\桌面\Tokamak_fields_lg.png"/>
          <p:cNvPicPr>
            <a:picLocks noChangeAspect="1" noChangeArrowheads="1"/>
          </p:cNvPicPr>
          <p:nvPr/>
        </p:nvPicPr>
        <p:blipFill>
          <a:blip r:embed="rId2">
            <a:extLst>
              <a:ext uri="{28A0092B-C50C-407E-A947-70E740481C1C}">
                <a14:useLocalDpi xmlns:a14="http://schemas.microsoft.com/office/drawing/2010/main" val="0"/>
              </a:ext>
            </a:extLst>
          </a:blip>
          <a:srcRect t="2859" b="62402"/>
          <a:stretch>
            <a:fillRect/>
          </a:stretch>
        </p:blipFill>
        <p:spPr bwMode="auto">
          <a:xfrm>
            <a:off x="6351589" y="3228976"/>
            <a:ext cx="4232275"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2" name="Picture 30" descr="C:\Documents and Settings\Administrator\桌面\Basic_Magnetic_Mirr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0" y="215901"/>
            <a:ext cx="50419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376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3822"/>
                                        </p:tgtEl>
                                        <p:attrNameLst>
                                          <p:attrName>style.visibility</p:attrName>
                                        </p:attrNameLst>
                                      </p:cBhvr>
                                      <p:to>
                                        <p:strVal val="visible"/>
                                      </p:to>
                                    </p:set>
                                    <p:animEffect transition="in" filter="box(in)">
                                      <p:cBhvr>
                                        <p:cTn id="11" dur="500"/>
                                        <p:tgtEl>
                                          <p:spTgt spid="338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vertic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vertical)">
                                      <p:cBhvr>
                                        <p:cTn id="21" dur="500"/>
                                        <p:tgtEl>
                                          <p:spTgt spid="25"/>
                                        </p:tgtEl>
                                      </p:cBhvr>
                                    </p:animEffect>
                                  </p:childTnLst>
                                </p:cTn>
                              </p:par>
                            </p:childTnLst>
                          </p:cTn>
                        </p:par>
                        <p:par>
                          <p:cTn id="22" fill="hold" nodeType="afterGroup">
                            <p:stCondLst>
                              <p:cond delay="500"/>
                            </p:stCondLst>
                            <p:childTnLst>
                              <p:par>
                                <p:cTn id="23" presetID="4" presetClass="entr" presetSubtype="16" fill="hold" nodeType="afterEffect">
                                  <p:stCondLst>
                                    <p:cond delay="0"/>
                                  </p:stCondLst>
                                  <p:childTnLst>
                                    <p:set>
                                      <p:cBhvr>
                                        <p:cTn id="24" dur="1" fill="hold">
                                          <p:stCondLst>
                                            <p:cond delay="0"/>
                                          </p:stCondLst>
                                        </p:cTn>
                                        <p:tgtEl>
                                          <p:spTgt spid="33821"/>
                                        </p:tgtEl>
                                        <p:attrNameLst>
                                          <p:attrName>style.visibility</p:attrName>
                                        </p:attrNameLst>
                                      </p:cBhvr>
                                      <p:to>
                                        <p:strVal val="visible"/>
                                      </p:to>
                                    </p:set>
                                    <p:animEffect transition="in" filter="box(in)">
                                      <p:cBhvr>
                                        <p:cTn id="25" dur="500"/>
                                        <p:tgtEl>
                                          <p:spTgt spid="33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24" grpId="0" autoUpdateAnimBg="0"/>
      <p:bldP spid="2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fld id="{60FABC97-4F81-4478-9976-CD96FAAD1077}" type="slidenum">
              <a:rPr kumimoji="1" lang="en-US" altLang="zh-CN" sz="1800">
                <a:solidFill>
                  <a:srgbClr val="0000FF"/>
                </a:solidFill>
                <a:latin typeface="Times New Roman" panose="02020603050405020304" pitchFamily="18" charset="0"/>
              </a:rPr>
              <a:pPr fontAlgn="base">
                <a:spcBef>
                  <a:spcPct val="0"/>
                </a:spcBef>
                <a:spcAft>
                  <a:spcPct val="0"/>
                </a:spcAft>
                <a:buNone/>
              </a:pPr>
              <a:t>6</a:t>
            </a:fld>
            <a:endParaRPr kumimoji="1" lang="en-US" altLang="zh-CN" sz="1800">
              <a:solidFill>
                <a:srgbClr val="0000FF"/>
              </a:solidFill>
              <a:latin typeface="Times New Roman" panose="02020603050405020304" pitchFamily="18" charset="0"/>
            </a:endParaRPr>
          </a:p>
        </p:txBody>
      </p:sp>
      <p:sp>
        <p:nvSpPr>
          <p:cNvPr id="6" name="Rectangle 16"/>
          <p:cNvSpPr>
            <a:spLocks noChangeArrowheads="1"/>
          </p:cNvSpPr>
          <p:nvPr/>
        </p:nvSpPr>
        <p:spPr bwMode="auto">
          <a:xfrm>
            <a:off x="1954145" y="242491"/>
            <a:ext cx="84947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kumimoji="1" lang="zh-CN" altLang="en-US" sz="2800" b="1" dirty="0">
                <a:solidFill>
                  <a:prstClr val="black"/>
                </a:solidFill>
                <a:latin typeface="Times New Roman" panose="02020603050405020304" pitchFamily="18" charset="0"/>
                <a:cs typeface="Times New Roman" panose="02020603050405020304" pitchFamily="18" charset="0"/>
              </a:rPr>
              <a:t>托卡马克</a:t>
            </a:r>
            <a:r>
              <a:rPr kumimoji="1" lang="en-US" altLang="zh-CN" sz="2800" b="1" dirty="0">
                <a:solidFill>
                  <a:prstClr val="black"/>
                </a:solidFill>
                <a:latin typeface="Times New Roman" panose="02020603050405020304" pitchFamily="18" charset="0"/>
                <a:cs typeface="Times New Roman" panose="02020603050405020304" pitchFamily="18" charset="0"/>
              </a:rPr>
              <a:t>(Tokamak)</a:t>
            </a:r>
            <a:r>
              <a:rPr kumimoji="1" lang="zh-CN" altLang="en-US" sz="2800" b="1" dirty="0">
                <a:solidFill>
                  <a:prstClr val="black"/>
                </a:solidFill>
                <a:latin typeface="Times New Roman" panose="02020603050405020304" pitchFamily="18" charset="0"/>
                <a:cs typeface="Times New Roman" panose="02020603050405020304" pitchFamily="18" charset="0"/>
              </a:rPr>
              <a:t>是一种利用磁约束来实现受控核聚变的环形容器。</a:t>
            </a:r>
          </a:p>
        </p:txBody>
      </p:sp>
      <p:pic>
        <p:nvPicPr>
          <p:cNvPr id="7" name="Picture 2" descr="C:\Documents and Settings\Administrator\桌面\350px-EAST超导托卡马克实验装置结构示意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499" y="1196579"/>
            <a:ext cx="542925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1"/>
          <p:cNvSpPr>
            <a:spLocks noChangeArrowheads="1"/>
          </p:cNvSpPr>
          <p:nvPr/>
        </p:nvSpPr>
        <p:spPr bwMode="auto">
          <a:xfrm>
            <a:off x="2111583" y="4982766"/>
            <a:ext cx="84693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kumimoji="1" lang="zh-CN" altLang="en-US" sz="2800" b="1" dirty="0">
                <a:solidFill>
                  <a:prstClr val="black"/>
                </a:solidFill>
                <a:latin typeface="Times New Roman" panose="02020603050405020304" pitchFamily="18" charset="0"/>
                <a:cs typeface="Times New Roman" panose="02020603050405020304" pitchFamily="18" charset="0"/>
              </a:rPr>
              <a:t>国际热核聚变实验堆 </a:t>
            </a:r>
            <a:r>
              <a:rPr kumimoji="1" lang="en-US" altLang="zh-CN" sz="2800" b="1" dirty="0">
                <a:solidFill>
                  <a:prstClr val="black"/>
                </a:solidFill>
                <a:latin typeface="Times New Roman" panose="02020603050405020304" pitchFamily="18" charset="0"/>
                <a:cs typeface="Times New Roman" panose="02020603050405020304" pitchFamily="18" charset="0"/>
              </a:rPr>
              <a:t>International Thermonuclear Experimental Reactor</a:t>
            </a:r>
            <a:r>
              <a:rPr kumimoji="1" lang="zh-CN" altLang="en-US" sz="2800" b="1" dirty="0">
                <a:solidFill>
                  <a:prstClr val="black"/>
                </a:solidFill>
                <a:latin typeface="Times New Roman" panose="02020603050405020304" pitchFamily="18" charset="0"/>
                <a:cs typeface="Times New Roman" panose="02020603050405020304" pitchFamily="18" charset="0"/>
              </a:rPr>
              <a:t>（</a:t>
            </a:r>
            <a:r>
              <a:rPr kumimoji="1" lang="en-US" altLang="zh-CN" sz="2800" b="1" dirty="0">
                <a:solidFill>
                  <a:prstClr val="black"/>
                </a:solidFill>
                <a:latin typeface="Times New Roman" panose="02020603050405020304" pitchFamily="18" charset="0"/>
                <a:cs typeface="Times New Roman" panose="02020603050405020304" pitchFamily="18" charset="0"/>
              </a:rPr>
              <a:t>ITER</a:t>
            </a:r>
            <a:r>
              <a:rPr kumimoji="1" lang="zh-CN" altLang="en-US" sz="2800" b="1" dirty="0">
                <a:solidFill>
                  <a:prstClr val="black"/>
                </a:solidFill>
                <a:latin typeface="Times New Roman" panose="02020603050405020304" pitchFamily="18" charset="0"/>
                <a:cs typeface="Times New Roman" panose="02020603050405020304" pitchFamily="18" charset="0"/>
              </a:rPr>
              <a:t>）计划</a:t>
            </a:r>
            <a:r>
              <a:rPr kumimoji="1" lang="en-US" altLang="zh-CN" sz="2800" b="1" dirty="0">
                <a:solidFill>
                  <a:prstClr val="black"/>
                </a:solidFill>
                <a:latin typeface="Times New Roman" panose="02020603050405020304" pitchFamily="18" charset="0"/>
                <a:cs typeface="Times New Roman" panose="02020603050405020304" pitchFamily="18" charset="0"/>
                <a:hlinkClick r:id="rId4"/>
              </a:rPr>
              <a:t>【1】</a:t>
            </a:r>
            <a:r>
              <a:rPr kumimoji="1" lang="zh-CN" altLang="en-US" sz="2800" b="1" dirty="0">
                <a:solidFill>
                  <a:prstClr val="black"/>
                </a:solidFill>
                <a:latin typeface="Times New Roman" panose="02020603050405020304" pitchFamily="18" charset="0"/>
                <a:cs typeface="Times New Roman" panose="02020603050405020304" pitchFamily="18" charset="0"/>
                <a:hlinkClick r:id="rId4"/>
              </a:rPr>
              <a:t> </a:t>
            </a:r>
            <a:r>
              <a:rPr kumimoji="1" lang="zh-CN" altLang="en-US" sz="2800" b="1" dirty="0">
                <a:solidFill>
                  <a:prstClr val="black"/>
                </a:solidFill>
                <a:latin typeface="Times New Roman" panose="02020603050405020304" pitchFamily="18" charset="0"/>
                <a:cs typeface="Times New Roman" panose="02020603050405020304" pitchFamily="18" charset="0"/>
              </a:rPr>
              <a:t>，华科电气学院</a:t>
            </a:r>
            <a:r>
              <a:rPr kumimoji="1" lang="en-US" altLang="zh-CN" sz="2800" b="1" dirty="0">
                <a:solidFill>
                  <a:prstClr val="black"/>
                </a:solidFill>
                <a:latin typeface="Times New Roman" panose="02020603050405020304" pitchFamily="18" charset="0"/>
                <a:cs typeface="Times New Roman" panose="02020603050405020304" pitchFamily="18" charset="0"/>
              </a:rPr>
              <a:t>2010</a:t>
            </a:r>
            <a:r>
              <a:rPr kumimoji="1" lang="zh-CN" altLang="en-US" sz="2800" b="1" dirty="0">
                <a:solidFill>
                  <a:prstClr val="black"/>
                </a:solidFill>
                <a:latin typeface="Times New Roman" panose="02020603050405020304" pitchFamily="18" charset="0"/>
                <a:cs typeface="Times New Roman" panose="02020603050405020304" pitchFamily="18" charset="0"/>
              </a:rPr>
              <a:t>年参与</a:t>
            </a:r>
            <a:r>
              <a:rPr kumimoji="1" lang="en-US" altLang="zh-CN" sz="2800" b="1" dirty="0">
                <a:solidFill>
                  <a:prstClr val="black"/>
                </a:solidFill>
                <a:latin typeface="Times New Roman" panose="02020603050405020304" pitchFamily="18" charset="0"/>
                <a:cs typeface="Times New Roman" panose="02020603050405020304" pitchFamily="18" charset="0"/>
              </a:rPr>
              <a:t>ITER</a:t>
            </a:r>
            <a:r>
              <a:rPr kumimoji="1" lang="zh-CN" altLang="en-US" sz="2800" b="1" dirty="0">
                <a:solidFill>
                  <a:prstClr val="black"/>
                </a:solidFill>
                <a:latin typeface="Times New Roman" panose="02020603050405020304" pitchFamily="18" charset="0"/>
                <a:cs typeface="Times New Roman" panose="02020603050405020304" pitchFamily="18" charset="0"/>
              </a:rPr>
              <a:t>国内配套研究计划。</a:t>
            </a:r>
          </a:p>
        </p:txBody>
      </p:sp>
    </p:spTree>
    <p:extLst>
      <p:ext uri="{BB962C8B-B14F-4D97-AF65-F5344CB8AC3E}">
        <p14:creationId xmlns:p14="http://schemas.microsoft.com/office/powerpoint/2010/main" val="27577313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fld id="{FF7E1647-572F-4A60-B5BC-3C7F344E2699}" type="slidenum">
              <a:rPr kumimoji="1" lang="en-US" altLang="zh-CN" sz="1800">
                <a:solidFill>
                  <a:srgbClr val="0000FF"/>
                </a:solidFill>
                <a:latin typeface="Times New Roman" panose="02020603050405020304" pitchFamily="18" charset="0"/>
              </a:rPr>
              <a:pPr fontAlgn="base">
                <a:spcBef>
                  <a:spcPct val="0"/>
                </a:spcBef>
                <a:spcAft>
                  <a:spcPct val="0"/>
                </a:spcAft>
                <a:buNone/>
              </a:pPr>
              <a:t>7</a:t>
            </a:fld>
            <a:endParaRPr kumimoji="1" lang="en-US" altLang="zh-CN" sz="1800">
              <a:solidFill>
                <a:srgbClr val="0000FF"/>
              </a:solidFill>
              <a:latin typeface="Times New Roman" panose="02020603050405020304" pitchFamily="18" charset="0"/>
            </a:endParaRPr>
          </a:p>
        </p:txBody>
      </p:sp>
      <p:pic>
        <p:nvPicPr>
          <p:cNvPr id="4" name="Picture 20" descr="W0200605213911192234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64" y="647942"/>
            <a:ext cx="5721380" cy="50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7135883" y="1462502"/>
            <a:ext cx="41624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None/>
            </a:pPr>
            <a:r>
              <a:rPr kumimoji="1" lang="zh-CN" altLang="en-US" sz="2400" b="1" dirty="0">
                <a:solidFill>
                  <a:prstClr val="black"/>
                </a:solidFill>
                <a:latin typeface="Times New Roman" panose="02020603050405020304" pitchFamily="18" charset="0"/>
                <a:cs typeface="Times New Roman" panose="02020603050405020304" pitchFamily="18" charset="0"/>
              </a:rPr>
              <a:t>中国</a:t>
            </a:r>
            <a:r>
              <a:rPr kumimoji="1" lang="en-US" altLang="zh-CN" sz="2400" b="1" dirty="0">
                <a:solidFill>
                  <a:prstClr val="black"/>
                </a:solidFill>
                <a:latin typeface="Times New Roman" panose="02020603050405020304" pitchFamily="18" charset="0"/>
                <a:cs typeface="Times New Roman" panose="02020603050405020304" pitchFamily="18" charset="0"/>
              </a:rPr>
              <a:t>EAST</a:t>
            </a:r>
            <a:r>
              <a:rPr kumimoji="1" lang="zh-CN" altLang="en-US" sz="2400" b="1" dirty="0">
                <a:solidFill>
                  <a:prstClr val="black"/>
                </a:solidFill>
                <a:latin typeface="Times New Roman" panose="02020603050405020304" pitchFamily="18" charset="0"/>
                <a:cs typeface="Times New Roman" panose="02020603050405020304" pitchFamily="18" charset="0"/>
              </a:rPr>
              <a:t>（</a:t>
            </a:r>
            <a:r>
              <a:rPr kumimoji="1" lang="en-US" altLang="zh-CN" sz="2400" b="1" dirty="0">
                <a:solidFill>
                  <a:prstClr val="black"/>
                </a:solidFill>
                <a:latin typeface="Times New Roman" panose="02020603050405020304" pitchFamily="18" charset="0"/>
                <a:cs typeface="Times New Roman" panose="02020603050405020304" pitchFamily="18" charset="0"/>
              </a:rPr>
              <a:t>Experimental Advanced Superconducting </a:t>
            </a:r>
            <a:r>
              <a:rPr kumimoji="1" lang="en-US" altLang="zh-CN" sz="2400" b="1" dirty="0" err="1">
                <a:solidFill>
                  <a:prstClr val="black"/>
                </a:solidFill>
                <a:latin typeface="Times New Roman" panose="02020603050405020304" pitchFamily="18" charset="0"/>
                <a:cs typeface="Times New Roman" panose="02020603050405020304" pitchFamily="18" charset="0"/>
              </a:rPr>
              <a:t>Tokamak</a:t>
            </a:r>
            <a:r>
              <a:rPr kumimoji="1" lang="zh-CN" altLang="en-US" sz="2400" b="1" dirty="0">
                <a:solidFill>
                  <a:prstClr val="black"/>
                </a:solidFill>
                <a:latin typeface="Times New Roman" panose="02020603050405020304" pitchFamily="18" charset="0"/>
                <a:cs typeface="Times New Roman" panose="02020603050405020304" pitchFamily="18" charset="0"/>
              </a:rPr>
              <a:t>），又称 “人造太阳”</a:t>
            </a:r>
            <a:r>
              <a:rPr kumimoji="1" lang="en-US" altLang="zh-CN" sz="2400" b="1" dirty="0">
                <a:solidFill>
                  <a:prstClr val="black"/>
                </a:solidFill>
                <a:latin typeface="Times New Roman" panose="02020603050405020304" pitchFamily="18" charset="0"/>
                <a:cs typeface="Times New Roman" panose="02020603050405020304" pitchFamily="18" charset="0"/>
              </a:rPr>
              <a:t> </a:t>
            </a:r>
            <a:r>
              <a:rPr kumimoji="1" lang="zh-CN" altLang="en-US" sz="2400" b="1" dirty="0">
                <a:solidFill>
                  <a:prstClr val="black"/>
                </a:solidFill>
                <a:latin typeface="Times New Roman" panose="02020603050405020304" pitchFamily="18" charset="0"/>
                <a:cs typeface="Times New Roman" panose="02020603050405020304" pitchFamily="18" charset="0"/>
              </a:rPr>
              <a:t>，是中国科学院等离子体物理研究所在合肥建设的世界第一个全超导磁体托卡马克核聚变反应试验性装置，属于中国国家“九五”重大科学工程。</a:t>
            </a:r>
          </a:p>
        </p:txBody>
      </p:sp>
    </p:spTree>
    <p:extLst>
      <p:ext uri="{BB962C8B-B14F-4D97-AF65-F5344CB8AC3E}">
        <p14:creationId xmlns:p14="http://schemas.microsoft.com/office/powerpoint/2010/main" val="35044044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nodeType="afterGroup">
                            <p:stCondLst>
                              <p:cond delay="1000"/>
                            </p:stCondLst>
                            <p:childTnLst>
                              <p:par>
                                <p:cTn id="11" presetID="3" presetClass="entr" presetSubtype="1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p:cNvCxnSpPr/>
          <p:nvPr/>
        </p:nvCxnSpPr>
        <p:spPr>
          <a:xfrm flipV="1">
            <a:off x="9095933" y="3347846"/>
            <a:ext cx="0" cy="5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935378" y="1854316"/>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35378" y="3176677"/>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9551965" y="827375"/>
            <a:ext cx="942535" cy="1026941"/>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35379" y="2529563"/>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1706" y="349446"/>
            <a:ext cx="2246128"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2</a:t>
            </a:r>
            <a:r>
              <a:rPr lang="zh-CN" altLang="en-US" sz="3200" b="1" dirty="0">
                <a:solidFill>
                  <a:srgbClr val="7030A0"/>
                </a:solidFill>
                <a:latin typeface="SimHei" charset="-122"/>
                <a:ea typeface="SimHei" charset="-122"/>
                <a:cs typeface="SimHei" charset="-122"/>
              </a:rPr>
              <a:t> 霍尔效应</a:t>
            </a:r>
          </a:p>
        </p:txBody>
      </p:sp>
      <p:sp>
        <p:nvSpPr>
          <p:cNvPr id="5" name="立方体 4"/>
          <p:cNvSpPr/>
          <p:nvPr/>
        </p:nvSpPr>
        <p:spPr>
          <a:xfrm>
            <a:off x="7427745" y="1347877"/>
            <a:ext cx="3460652" cy="2363372"/>
          </a:xfrm>
          <a:prstGeom prst="cube">
            <a:avLst>
              <a:gd name="adj" fmla="val 10119"/>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7" name="直接箭头连接符 6"/>
          <p:cNvCxnSpPr/>
          <p:nvPr/>
        </p:nvCxnSpPr>
        <p:spPr>
          <a:xfrm>
            <a:off x="10747720" y="2529563"/>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1271982" y="1995381"/>
                <a:ext cx="3366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SimHei" charset="-122"/>
                          <a:cs typeface="SimHei" charset="-122"/>
                        </a:rPr>
                        <m:t>𝑰</m:t>
                      </m:r>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1271982" y="1995381"/>
                <a:ext cx="336631" cy="43088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29324" y="635075"/>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529324" y="635075"/>
                <a:ext cx="439223" cy="483146"/>
              </a:xfrm>
              <a:prstGeom prst="rect">
                <a:avLst/>
              </a:prstGeom>
              <a:blipFill rotWithShape="0">
                <a:blip r:embed="rId3"/>
                <a:stretch>
                  <a:fillRect/>
                </a:stretch>
              </a:blipFill>
            </p:spPr>
            <p:txBody>
              <a:bodyPr/>
              <a:lstStyle/>
              <a:p>
                <a:r>
                  <a:rPr lang="zh-CN" altLang="en-US">
                    <a:noFill/>
                  </a:rPr>
                  <a:t> </a:t>
                </a:r>
              </a:p>
            </p:txBody>
          </p:sp>
        </mc:Fallback>
      </mc:AlternateContent>
      <p:sp>
        <p:nvSpPr>
          <p:cNvPr id="10" name="文本框 9"/>
          <p:cNvSpPr txBox="1"/>
          <p:nvPr/>
        </p:nvSpPr>
        <p:spPr>
          <a:xfrm>
            <a:off x="421706" y="862790"/>
            <a:ext cx="5540299" cy="584775"/>
          </a:xfrm>
          <a:prstGeom prst="rect">
            <a:avLst/>
          </a:prstGeom>
          <a:noFill/>
        </p:spPr>
        <p:txBody>
          <a:bodyPr wrap="none" rtlCol="0">
            <a:spAutoFit/>
          </a:bodyPr>
          <a:lstStyle/>
          <a:p>
            <a:r>
              <a:rPr lang="zh-CN" altLang="en-US" sz="3200" b="1" dirty="0">
                <a:latin typeface="SimHei" charset="-122"/>
                <a:ea typeface="SimHei" charset="-122"/>
                <a:cs typeface="SimHei" charset="-122"/>
              </a:rPr>
              <a:t>导体中运动的自由电荷受力：</a:t>
            </a:r>
          </a:p>
        </p:txBody>
      </p:sp>
      <p:sp>
        <p:nvSpPr>
          <p:cNvPr id="3" name="流程图: 或者 2"/>
          <p:cNvSpPr/>
          <p:nvPr/>
        </p:nvSpPr>
        <p:spPr>
          <a:xfrm>
            <a:off x="9104189" y="2525135"/>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6" name="直接箭头连接符 5"/>
          <p:cNvCxnSpPr/>
          <p:nvPr/>
        </p:nvCxnSpPr>
        <p:spPr>
          <a:xfrm>
            <a:off x="9320189" y="2632856"/>
            <a:ext cx="780417"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9879932" y="2180923"/>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879932" y="2180923"/>
                <a:ext cx="394339" cy="430887"/>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6" name="直接箭头连接符 15"/>
          <p:cNvCxnSpPr/>
          <p:nvPr/>
        </p:nvCxnSpPr>
        <p:spPr>
          <a:xfrm flipV="1">
            <a:off x="9226257" y="1910584"/>
            <a:ext cx="0" cy="600483"/>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8650451" y="1877173"/>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𝑭</m:t>
                              </m:r>
                            </m:e>
                          </m:acc>
                        </m:e>
                        <m:sub>
                          <m:r>
                            <a:rPr lang="en-US" altLang="zh-CN" sz="2400" b="0" i="1" smtClean="0">
                              <a:solidFill>
                                <a:srgbClr val="0000FF"/>
                              </a:solidFill>
                              <a:latin typeface="Cambria Math" charset="0"/>
                              <a:ea typeface="SimHei" charset="-122"/>
                              <a:cs typeface="SimHei" charset="-122"/>
                            </a:rPr>
                            <m:t>𝑚</m:t>
                          </m:r>
                        </m:sub>
                      </m:sSub>
                    </m:oMath>
                  </m:oMathPara>
                </a14:m>
                <a:endParaRPr lang="zh-CN" altLang="en-US" dirty="0">
                  <a:solidFill>
                    <a:srgbClr val="0000FF"/>
                  </a:solidFill>
                  <a:latin typeface="SimHei" charset="-122"/>
                  <a:ea typeface="SimHei" charset="-122"/>
                  <a:cs typeface="SimHei"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650451" y="1877173"/>
                <a:ext cx="556819" cy="41408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753480" y="1474487"/>
                <a:ext cx="2346540"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𝑚</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𝑞</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𝒗</m:t>
                          </m:r>
                        </m:e>
                      </m:acc>
                      <m:r>
                        <a:rPr lang="en-US" altLang="zh-CN" sz="3200" i="1" smtClean="0">
                          <a:latin typeface="Cambria Math" charset="0"/>
                          <a:ea typeface="SimHei" charset="-122"/>
                          <a:cs typeface="SimHei" charset="-122"/>
                        </a:rPr>
                        <m:t>×</m:t>
                      </m:r>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𝑩</m:t>
                          </m:r>
                        </m:e>
                      </m:acc>
                    </m:oMath>
                  </m:oMathPara>
                </a14:m>
                <a:endParaRPr lang="zh-CN" altLang="en-US" sz="2800" dirty="0">
                  <a:latin typeface="SimHei" charset="-122"/>
                  <a:ea typeface="SimHei" charset="-122"/>
                  <a:cs typeface="SimHei"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753480" y="1474487"/>
                <a:ext cx="2346540" cy="552331"/>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0" name="直接连接符 19"/>
          <p:cNvCxnSpPr/>
          <p:nvPr/>
        </p:nvCxnSpPr>
        <p:spPr>
          <a:xfrm flipH="1">
            <a:off x="8439625" y="2544980"/>
            <a:ext cx="471600" cy="51120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加号 20"/>
          <p:cNvSpPr/>
          <p:nvPr/>
        </p:nvSpPr>
        <p:spPr>
          <a:xfrm>
            <a:off x="7580863" y="1609443"/>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2" name="减号 21"/>
          <p:cNvSpPr/>
          <p:nvPr/>
        </p:nvSpPr>
        <p:spPr>
          <a:xfrm>
            <a:off x="7582073" y="3414887"/>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3" name="加号 22"/>
          <p:cNvSpPr/>
          <p:nvPr/>
        </p:nvSpPr>
        <p:spPr>
          <a:xfrm>
            <a:off x="8352238" y="1621164"/>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4" name="减号 23"/>
          <p:cNvSpPr/>
          <p:nvPr/>
        </p:nvSpPr>
        <p:spPr>
          <a:xfrm>
            <a:off x="8353448" y="3426608"/>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5" name="加号 24"/>
          <p:cNvSpPr/>
          <p:nvPr/>
        </p:nvSpPr>
        <p:spPr>
          <a:xfrm>
            <a:off x="9236155" y="1618816"/>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6" name="减号 25"/>
          <p:cNvSpPr/>
          <p:nvPr/>
        </p:nvSpPr>
        <p:spPr>
          <a:xfrm>
            <a:off x="9237365" y="3424260"/>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7" name="加号 26"/>
          <p:cNvSpPr/>
          <p:nvPr/>
        </p:nvSpPr>
        <p:spPr>
          <a:xfrm>
            <a:off x="10077876" y="1616468"/>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8" name="减号 27"/>
          <p:cNvSpPr/>
          <p:nvPr/>
        </p:nvSpPr>
        <p:spPr>
          <a:xfrm>
            <a:off x="10079086" y="3421912"/>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30" name="直接箭头连接符 29"/>
          <p:cNvCxnSpPr/>
          <p:nvPr/>
        </p:nvCxnSpPr>
        <p:spPr>
          <a:xfrm>
            <a:off x="8045727" y="2084217"/>
            <a:ext cx="0" cy="109246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7620077" y="2359577"/>
                <a:ext cx="415178"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C00000"/>
                              </a:solidFill>
                              <a:latin typeface="Cambria Math" panose="02040503050406030204" pitchFamily="18" charset="0"/>
                              <a:ea typeface="SimHei" charset="-122"/>
                              <a:cs typeface="SimHei" charset="-122"/>
                            </a:rPr>
                          </m:ctrlPr>
                        </m:accPr>
                        <m:e>
                          <m:r>
                            <a:rPr lang="en-US" altLang="zh-CN" sz="2800" b="1" i="1" smtClean="0">
                              <a:solidFill>
                                <a:srgbClr val="C00000"/>
                              </a:solidFill>
                              <a:latin typeface="Cambria Math" charset="0"/>
                              <a:ea typeface="SimHei" charset="-122"/>
                              <a:cs typeface="SimHei" charset="-122"/>
                            </a:rPr>
                            <m:t>𝑬</m:t>
                          </m:r>
                        </m:e>
                      </m:acc>
                    </m:oMath>
                  </m:oMathPara>
                </a14:m>
                <a:endParaRPr lang="zh-CN" altLang="en-US" sz="2800" b="1" dirty="0">
                  <a:solidFill>
                    <a:srgbClr val="C00000"/>
                  </a:solidFill>
                  <a:latin typeface="SimHei" charset="-122"/>
                  <a:ea typeface="SimHei" charset="-122"/>
                  <a:cs typeface="SimHei"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7620077" y="2359577"/>
                <a:ext cx="415178" cy="483146"/>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42" name="直接箭头连接符 41"/>
          <p:cNvCxnSpPr/>
          <p:nvPr/>
        </p:nvCxnSpPr>
        <p:spPr>
          <a:xfrm flipH="1">
            <a:off x="10490220" y="1597206"/>
            <a:ext cx="1" cy="2037600"/>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10331756" y="2445477"/>
                <a:ext cx="341440" cy="369332"/>
              </a:xfrm>
              <a:prstGeom prst="rect">
                <a:avLst/>
              </a:prstGeom>
              <a:solidFill>
                <a:schemeClr val="accent4">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8000"/>
                          </a:solidFill>
                          <a:latin typeface="Cambria Math" charset="0"/>
                          <a:ea typeface="SimHei" charset="-122"/>
                          <a:cs typeface="SimHei" charset="-122"/>
                        </a:rPr>
                        <m:t>𝒃</m:t>
                      </m:r>
                    </m:oMath>
                  </m:oMathPara>
                </a14:m>
                <a:endParaRPr lang="zh-CN" altLang="en-US" sz="2400" b="1" dirty="0">
                  <a:solidFill>
                    <a:srgbClr val="008000"/>
                  </a:solidFill>
                  <a:latin typeface="SimHei" charset="-122"/>
                  <a:ea typeface="SimHei" charset="-122"/>
                  <a:cs typeface="Sim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0331756" y="2445477"/>
                <a:ext cx="341440" cy="369332"/>
              </a:xfrm>
              <a:prstGeom prst="rect">
                <a:avLst/>
              </a:prstGeom>
              <a:blipFill rotWithShape="0">
                <a:blip r:embed="rId8"/>
                <a:stretch>
                  <a:fillRect l="-8929" r="-8929" b="-9836"/>
                </a:stretch>
              </a:blipFill>
            </p:spPr>
            <p:txBody>
              <a:bodyPr/>
              <a:lstStyle/>
              <a:p>
                <a:r>
                  <a:rPr lang="zh-CN" altLang="en-US">
                    <a:noFill/>
                  </a:rPr>
                  <a:t> </a:t>
                </a:r>
              </a:p>
            </p:txBody>
          </p:sp>
        </mc:Fallback>
      </mc:AlternateContent>
      <p:sp>
        <p:nvSpPr>
          <p:cNvPr id="44" name="文本框 43"/>
          <p:cNvSpPr txBox="1"/>
          <p:nvPr/>
        </p:nvSpPr>
        <p:spPr>
          <a:xfrm>
            <a:off x="421704" y="2001464"/>
            <a:ext cx="5952270" cy="1569660"/>
          </a:xfrm>
          <a:prstGeom prst="rect">
            <a:avLst/>
          </a:prstGeom>
          <a:noFill/>
        </p:spPr>
        <p:txBody>
          <a:bodyPr wrap="none" rtlCol="0">
            <a:spAutoFit/>
          </a:bodyPr>
          <a:lstStyle/>
          <a:p>
            <a:r>
              <a:rPr lang="zh-CN" altLang="en-US" sz="3200" b="1" dirty="0">
                <a:latin typeface="SimHei" charset="-122"/>
                <a:ea typeface="SimHei" charset="-122"/>
                <a:cs typeface="SimHei" charset="-122"/>
              </a:rPr>
              <a:t>金属板上下表面分别出现正，负</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电荷的积累，形成横向电场，对</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运动电荷产生电场力：</a:t>
            </a:r>
          </a:p>
        </p:txBody>
      </p:sp>
      <mc:AlternateContent xmlns:mc="http://schemas.openxmlformats.org/markup-compatibility/2006" xmlns:a14="http://schemas.microsoft.com/office/drawing/2010/main">
        <mc:Choice Requires="a14">
          <p:sp>
            <p:nvSpPr>
              <p:cNvPr id="45" name="文本框 44"/>
              <p:cNvSpPr txBox="1"/>
              <p:nvPr/>
            </p:nvSpPr>
            <p:spPr>
              <a:xfrm>
                <a:off x="2032635" y="3577118"/>
                <a:ext cx="1677959"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𝑭</m:t>
                              </m:r>
                            </m:e>
                          </m:acc>
                        </m:e>
                        <m:sub>
                          <m:r>
                            <a:rPr lang="en-US" altLang="zh-CN" sz="3200" b="0" i="1" smtClean="0">
                              <a:latin typeface="Cambria Math" charset="0"/>
                              <a:ea typeface="SimHei" charset="-122"/>
                              <a:cs typeface="SimHei" charset="-122"/>
                            </a:rPr>
                            <m:t>𝑒</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𝑞</m:t>
                      </m:r>
                      <m:acc>
                        <m:accPr>
                          <m:chr m:val="⃗"/>
                          <m:ctrlPr>
                            <a:rPr lang="en-US" altLang="zh-CN" sz="3200" b="0" i="1" smtClean="0">
                              <a:latin typeface="Cambria Math" panose="02040503050406030204" pitchFamily="18" charset="0"/>
                              <a:ea typeface="SimHei" charset="-122"/>
                              <a:cs typeface="SimHei" charset="-122"/>
                            </a:rPr>
                          </m:ctrlPr>
                        </m:accPr>
                        <m:e>
                          <m:r>
                            <a:rPr lang="en-US" altLang="zh-CN" sz="3200" b="1" i="1" smtClean="0">
                              <a:latin typeface="Cambria Math" charset="0"/>
                              <a:ea typeface="SimHei" charset="-122"/>
                              <a:cs typeface="SimHei" charset="-122"/>
                            </a:rPr>
                            <m:t>𝑬</m:t>
                          </m:r>
                        </m:e>
                      </m:acc>
                    </m:oMath>
                  </m:oMathPara>
                </a14:m>
                <a:endParaRPr lang="zh-CN" altLang="en-US" sz="2800" dirty="0">
                  <a:latin typeface="SimHei" charset="-122"/>
                  <a:ea typeface="SimHei" charset="-122"/>
                  <a:cs typeface="SimHei" charset="-122"/>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2032635" y="3577118"/>
                <a:ext cx="1677959" cy="552331"/>
              </a:xfrm>
              <a:prstGeom prst="rect">
                <a:avLst/>
              </a:prstGeom>
              <a:blipFill rotWithShape="0">
                <a:blip r:embed="rId9"/>
                <a:stretch>
                  <a:fillRect/>
                </a:stretch>
              </a:blipFill>
            </p:spPr>
            <p:txBody>
              <a:bodyPr/>
              <a:lstStyle/>
              <a:p>
                <a:r>
                  <a:rPr lang="zh-CN" altLang="en-US">
                    <a:noFill/>
                  </a:rPr>
                  <a:t> </a:t>
                </a:r>
              </a:p>
            </p:txBody>
          </p:sp>
        </mc:Fallback>
      </mc:AlternateContent>
      <p:sp>
        <p:nvSpPr>
          <p:cNvPr id="46" name="文本框 45"/>
          <p:cNvSpPr txBox="1"/>
          <p:nvPr/>
        </p:nvSpPr>
        <p:spPr>
          <a:xfrm>
            <a:off x="421704" y="4110089"/>
            <a:ext cx="9248045" cy="584775"/>
          </a:xfrm>
          <a:prstGeom prst="rect">
            <a:avLst/>
          </a:prstGeom>
          <a:noFill/>
        </p:spPr>
        <p:txBody>
          <a:bodyPr wrap="none" rtlCol="0">
            <a:spAutoFit/>
          </a:bodyPr>
          <a:lstStyle/>
          <a:p>
            <a:r>
              <a:rPr lang="zh-CN" altLang="en-US" sz="3200" b="1" dirty="0">
                <a:latin typeface="SimHei" charset="-122"/>
                <a:ea typeface="SimHei" charset="-122"/>
                <a:cs typeface="SimHei" charset="-122"/>
              </a:rPr>
              <a:t>随着电荷积累，电场力增加，最终与磁场力平衡。</a:t>
            </a:r>
          </a:p>
        </p:txBody>
      </p:sp>
      <mc:AlternateContent xmlns:mc="http://schemas.openxmlformats.org/markup-compatibility/2006" xmlns:a14="http://schemas.microsoft.com/office/drawing/2010/main">
        <mc:Choice Requires="a14">
          <p:sp>
            <p:nvSpPr>
              <p:cNvPr id="47" name="文本框 46"/>
              <p:cNvSpPr txBox="1"/>
              <p:nvPr/>
            </p:nvSpPr>
            <p:spPr>
              <a:xfrm>
                <a:off x="1179008" y="4722772"/>
                <a:ext cx="3933000"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200" i="1" smtClean="0">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𝑭</m:t>
                          </m:r>
                        </m:e>
                      </m:acc>
                      <m:r>
                        <a:rPr lang="en-US" altLang="zh-CN" sz="3200" i="1">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𝑬</m:t>
                          </m:r>
                        </m:e>
                      </m:acc>
                      <m:r>
                        <a:rPr lang="en-US" altLang="zh-CN" sz="3200" b="0" i="1" smtClean="0">
                          <a:latin typeface="Cambria Math" charset="0"/>
                          <a:ea typeface="SimHei" charset="-122"/>
                          <a:cs typeface="SimHei" charset="-122"/>
                        </a:rPr>
                        <m:t>+</m:t>
                      </m:r>
                      <m:r>
                        <a:rPr lang="en-US" altLang="zh-CN" sz="3200" i="1">
                          <a:latin typeface="Cambria Math" charset="0"/>
                          <a:ea typeface="SimHei" charset="-122"/>
                          <a:cs typeface="SimHei" charset="-122"/>
                        </a:rPr>
                        <m:t>𝑞</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𝒗</m:t>
                          </m:r>
                        </m:e>
                      </m:acc>
                      <m:r>
                        <a:rPr lang="en-US" altLang="zh-CN" sz="3200" i="1">
                          <a:latin typeface="Cambria Math" charset="0"/>
                          <a:ea typeface="SimHei" charset="-122"/>
                          <a:cs typeface="SimHei" charset="-122"/>
                        </a:rPr>
                        <m:t>×</m:t>
                      </m:r>
                      <m:acc>
                        <m:accPr>
                          <m:chr m:val="⃗"/>
                          <m:ctrlPr>
                            <a:rPr lang="en-US" altLang="zh-CN" sz="3200" i="1">
                              <a:latin typeface="Cambria Math" panose="02040503050406030204" pitchFamily="18" charset="0"/>
                              <a:ea typeface="SimHei" charset="-122"/>
                              <a:cs typeface="SimHei" charset="-122"/>
                            </a:rPr>
                          </m:ctrlPr>
                        </m:accPr>
                        <m:e>
                          <m:r>
                            <a:rPr lang="en-US" altLang="zh-CN" sz="3200" b="1" i="1">
                              <a:latin typeface="Cambria Math" charset="0"/>
                              <a:ea typeface="SimHei" charset="-122"/>
                              <a:cs typeface="SimHei" charset="-122"/>
                            </a:rPr>
                            <m:t>𝑩</m:t>
                          </m:r>
                        </m:e>
                      </m:acc>
                      <m:r>
                        <a:rPr lang="en-US" altLang="zh-CN" sz="3200" b="1" i="1" smtClean="0">
                          <a:latin typeface="Cambria Math" charset="0"/>
                          <a:ea typeface="SimHei" charset="-122"/>
                          <a:cs typeface="SimHei" charset="-122"/>
                        </a:rPr>
                        <m:t>=</m:t>
                      </m:r>
                      <m:r>
                        <a:rPr lang="en-US" altLang="zh-CN" sz="3200" b="1" i="1" smtClean="0">
                          <a:latin typeface="Cambria Math" charset="0"/>
                          <a:ea typeface="SimHei" charset="-122"/>
                          <a:cs typeface="SimHei" charset="-122"/>
                        </a:rPr>
                        <m:t>𝟎</m:t>
                      </m:r>
                    </m:oMath>
                  </m:oMathPara>
                </a14:m>
                <a:endParaRPr lang="zh-CN" altLang="en-US" sz="3200" dirty="0">
                  <a:latin typeface="SimHei" charset="-122"/>
                  <a:ea typeface="SimHei" charset="-122"/>
                  <a:cs typeface="Sim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179008" y="4722772"/>
                <a:ext cx="3933000" cy="552331"/>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48" name="直接箭头连接符 47"/>
          <p:cNvCxnSpPr/>
          <p:nvPr/>
        </p:nvCxnSpPr>
        <p:spPr>
          <a:xfrm>
            <a:off x="9226257" y="2754646"/>
            <a:ext cx="0" cy="5940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右箭头 50"/>
          <p:cNvSpPr/>
          <p:nvPr/>
        </p:nvSpPr>
        <p:spPr>
          <a:xfrm>
            <a:off x="5247249" y="4874922"/>
            <a:ext cx="700688" cy="276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52" name="文本框 51"/>
              <p:cNvSpPr txBox="1"/>
              <p:nvPr/>
            </p:nvSpPr>
            <p:spPr>
              <a:xfrm>
                <a:off x="6208695" y="4783587"/>
                <a:ext cx="151503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𝐸</m:t>
                      </m:r>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𝑣𝐵</m:t>
                      </m:r>
                    </m:oMath>
                  </m:oMathPara>
                </a14:m>
                <a:endParaRPr lang="zh-CN" altLang="en-US" sz="3200" dirty="0">
                  <a:latin typeface="SimHei" charset="-122"/>
                  <a:ea typeface="SimHei" charset="-122"/>
                  <a:cs typeface="SimHei" charset="-122"/>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6208695" y="4783587"/>
                <a:ext cx="1515030" cy="492443"/>
              </a:xfrm>
              <a:prstGeom prst="rect">
                <a:avLst/>
              </a:prstGeom>
              <a:blipFill rotWithShape="0">
                <a:blip r:embed="rId11"/>
                <a:stretch>
                  <a:fillRect/>
                </a:stretch>
              </a:blipFill>
            </p:spPr>
            <p:txBody>
              <a:bodyPr/>
              <a:lstStyle/>
              <a:p>
                <a:r>
                  <a:rPr lang="zh-CN" altLang="en-US">
                    <a:noFill/>
                  </a:rPr>
                  <a:t> </a:t>
                </a:r>
              </a:p>
            </p:txBody>
          </p:sp>
        </mc:Fallback>
      </mc:AlternateContent>
      <p:sp>
        <p:nvSpPr>
          <p:cNvPr id="53" name="文本框 52"/>
          <p:cNvSpPr txBox="1"/>
          <p:nvPr/>
        </p:nvSpPr>
        <p:spPr>
          <a:xfrm>
            <a:off x="7686547" y="4695216"/>
            <a:ext cx="2452916" cy="584775"/>
          </a:xfrm>
          <a:prstGeom prst="rect">
            <a:avLst/>
          </a:prstGeom>
          <a:noFill/>
        </p:spPr>
        <p:txBody>
          <a:bodyPr wrap="none" rtlCol="0">
            <a:spAutoFit/>
          </a:bodyPr>
          <a:lstStyle/>
          <a:p>
            <a:r>
              <a:rPr lang="en-US" altLang="zh-CN" sz="3200" b="1" dirty="0">
                <a:solidFill>
                  <a:srgbClr val="FF0000"/>
                </a:solidFill>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霍尔电场</a:t>
            </a:r>
          </a:p>
        </p:txBody>
      </p:sp>
      <p:sp>
        <p:nvSpPr>
          <p:cNvPr id="54" name="文本框 53"/>
          <p:cNvSpPr txBox="1"/>
          <p:nvPr/>
        </p:nvSpPr>
        <p:spPr>
          <a:xfrm>
            <a:off x="421704" y="5261903"/>
            <a:ext cx="6364243" cy="584775"/>
          </a:xfrm>
          <a:prstGeom prst="rect">
            <a:avLst/>
          </a:prstGeom>
          <a:noFill/>
        </p:spPr>
        <p:txBody>
          <a:bodyPr wrap="none" rtlCol="0">
            <a:spAutoFit/>
          </a:bodyPr>
          <a:lstStyle/>
          <a:p>
            <a:r>
              <a:rPr lang="zh-CN" altLang="en-US" sz="3200" b="1" dirty="0">
                <a:latin typeface="SimHei" charset="-122"/>
                <a:ea typeface="SimHei" charset="-122"/>
                <a:cs typeface="SimHei" charset="-122"/>
              </a:rPr>
              <a:t>上下表面之间出现稳定的电势差：</a:t>
            </a:r>
          </a:p>
        </p:txBody>
      </p:sp>
      <p:cxnSp>
        <p:nvCxnSpPr>
          <p:cNvPr id="56" name="直接箭头连接符 55"/>
          <p:cNvCxnSpPr/>
          <p:nvPr/>
        </p:nvCxnSpPr>
        <p:spPr>
          <a:xfrm>
            <a:off x="10747719" y="1854316"/>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10747719" y="3176677"/>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9095885" y="934221"/>
            <a:ext cx="0" cy="5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6456895" y="941335"/>
            <a:ext cx="265720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6470963" y="3905846"/>
            <a:ext cx="265720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6627193" y="976331"/>
            <a:ext cx="0" cy="2872417"/>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本框 67"/>
              <p:cNvSpPr txBox="1"/>
              <p:nvPr/>
            </p:nvSpPr>
            <p:spPr>
              <a:xfrm>
                <a:off x="6445775" y="2268065"/>
                <a:ext cx="723980"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tx1"/>
                              </a:solidFill>
                              <a:latin typeface="Cambria Math" panose="02040503050406030204" pitchFamily="18" charset="0"/>
                              <a:ea typeface="SimHei" charset="-122"/>
                              <a:cs typeface="SimHei" charset="-122"/>
                            </a:rPr>
                          </m:ctrlPr>
                        </m:sSubPr>
                        <m:e>
                          <m:r>
                            <a:rPr lang="en-US" altLang="zh-CN" sz="3200" b="1" i="1" smtClean="0">
                              <a:solidFill>
                                <a:schemeClr val="tx1"/>
                              </a:solidFill>
                              <a:latin typeface="Cambria Math" charset="0"/>
                              <a:ea typeface="SimHei" charset="-122"/>
                              <a:cs typeface="SimHei" charset="-122"/>
                            </a:rPr>
                            <m:t>𝑽</m:t>
                          </m:r>
                        </m:e>
                        <m:sub>
                          <m:r>
                            <a:rPr lang="en-US" altLang="zh-CN" sz="3200" b="1" i="1" smtClean="0">
                              <a:solidFill>
                                <a:schemeClr val="tx1"/>
                              </a:solidFill>
                              <a:latin typeface="Cambria Math" charset="0"/>
                              <a:ea typeface="SimHei" charset="-122"/>
                              <a:cs typeface="SimHei" charset="-122"/>
                            </a:rPr>
                            <m:t>𝑯</m:t>
                          </m:r>
                        </m:sub>
                      </m:sSub>
                    </m:oMath>
                  </m:oMathPara>
                </a14:m>
                <a:endParaRPr lang="zh-CN" altLang="en-US" sz="3200" b="1" dirty="0">
                  <a:solidFill>
                    <a:schemeClr val="tx1"/>
                  </a:solidFill>
                  <a:latin typeface="SimHei" charset="-122"/>
                  <a:ea typeface="SimHei" charset="-122"/>
                  <a:cs typeface="SimHei" charset="-122"/>
                </a:endParaRPr>
              </a:p>
            </p:txBody>
          </p:sp>
        </mc:Choice>
        <mc:Fallback xmlns="">
          <p:sp>
            <p:nvSpPr>
              <p:cNvPr id="68" name="文本框 67"/>
              <p:cNvSpPr txBox="1">
                <a:spLocks noRot="1" noChangeAspect="1" noMove="1" noResize="1" noEditPoints="1" noAdjustHandles="1" noChangeArrowheads="1" noChangeShapeType="1" noTextEdit="1"/>
              </p:cNvSpPr>
              <p:nvPr/>
            </p:nvSpPr>
            <p:spPr>
              <a:xfrm>
                <a:off x="6445775" y="2268065"/>
                <a:ext cx="723980" cy="492443"/>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2629047" y="5909963"/>
                <a:ext cx="29084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SimHei" charset="-122"/>
                              <a:cs typeface="SimHei" charset="-122"/>
                            </a:rPr>
                          </m:ctrlPr>
                        </m:sSubPr>
                        <m:e>
                          <m:r>
                            <a:rPr lang="en-US" altLang="zh-CN" sz="3200" b="0" i="1">
                              <a:latin typeface="Cambria Math" charset="0"/>
                              <a:ea typeface="SimHei" charset="-122"/>
                              <a:cs typeface="SimHei" charset="-122"/>
                            </a:rPr>
                            <m:t>𝑉</m:t>
                          </m:r>
                        </m:e>
                        <m:sub>
                          <m:r>
                            <a:rPr lang="en-US" altLang="zh-CN" sz="3200" b="0" i="1">
                              <a:latin typeface="Cambria Math" charset="0"/>
                              <a:ea typeface="SimHei" charset="-122"/>
                              <a:cs typeface="SimHei" charset="-122"/>
                            </a:rPr>
                            <m:t>𝐻</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𝐸𝑏</m:t>
                      </m:r>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𝑣𝐵𝑏</m:t>
                      </m:r>
                    </m:oMath>
                  </m:oMathPara>
                </a14:m>
                <a:endParaRPr lang="zh-CN" altLang="en-US" sz="3200" dirty="0">
                  <a:latin typeface="SimHei" charset="-122"/>
                  <a:ea typeface="SimHei" charset="-122"/>
                  <a:cs typeface="SimHei"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2629047" y="5909963"/>
                <a:ext cx="2908489" cy="492443"/>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9367126" y="2931527"/>
                <a:ext cx="48096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SimHei" charset="-122"/>
                              <a:cs typeface="SimHei" charset="-122"/>
                            </a:rPr>
                          </m:ctrlPr>
                        </m:sSubPr>
                        <m:e>
                          <m:acc>
                            <m:accPr>
                              <m:chr m:val="⃗"/>
                              <m:ctrlPr>
                                <a:rPr lang="en-US" altLang="zh-CN" sz="2400" i="1" smtClean="0">
                                  <a:solidFill>
                                    <a:srgbClr val="C00000"/>
                                  </a:solidFill>
                                  <a:latin typeface="Cambria Math" panose="02040503050406030204" pitchFamily="18" charset="0"/>
                                  <a:ea typeface="SimHei" charset="-122"/>
                                  <a:cs typeface="SimHei" charset="-122"/>
                                </a:rPr>
                              </m:ctrlPr>
                            </m:accPr>
                            <m:e>
                              <m:r>
                                <a:rPr lang="en-US" altLang="zh-CN" sz="2400" b="1" i="1" smtClean="0">
                                  <a:solidFill>
                                    <a:srgbClr val="C00000"/>
                                  </a:solidFill>
                                  <a:latin typeface="Cambria Math" charset="0"/>
                                  <a:ea typeface="SimHei" charset="-122"/>
                                  <a:cs typeface="SimHei" charset="-122"/>
                                </a:rPr>
                                <m:t>𝑭</m:t>
                              </m:r>
                            </m:e>
                          </m:acc>
                        </m:e>
                        <m:sub>
                          <m:r>
                            <a:rPr lang="en-US" altLang="zh-CN" sz="2400" b="0" i="1" smtClean="0">
                              <a:solidFill>
                                <a:srgbClr val="C00000"/>
                              </a:solidFill>
                              <a:latin typeface="Cambria Math" charset="0"/>
                              <a:ea typeface="SimHei" charset="-122"/>
                              <a:cs typeface="SimHei" charset="-122"/>
                            </a:rPr>
                            <m:t>𝑒</m:t>
                          </m:r>
                        </m:sub>
                      </m:sSub>
                    </m:oMath>
                  </m:oMathPara>
                </a14:m>
                <a:endParaRPr lang="zh-CN" altLang="en-US" dirty="0">
                  <a:solidFill>
                    <a:srgbClr val="C00000"/>
                  </a:solidFill>
                  <a:latin typeface="SimHei" charset="-122"/>
                  <a:ea typeface="SimHei" charset="-122"/>
                  <a:cs typeface="SimHei" charset="-122"/>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9367126" y="2931527"/>
                <a:ext cx="480966" cy="414088"/>
              </a:xfrm>
              <a:prstGeom prst="rect">
                <a:avLst/>
              </a:prstGeom>
              <a:blipFill rotWithShape="0">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587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par>
                                <p:cTn id="27" presetID="22" presetClass="entr" presetSubtype="8"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par>
                                <p:cTn id="30" presetID="22" presetClass="entr" presetSubtype="8"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par>
                                <p:cTn id="57" presetID="22" presetClass="entr" presetSubtype="8"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down)">
                                      <p:cBhvr>
                                        <p:cTn id="72" dur="500"/>
                                        <p:tgtEl>
                                          <p:spTgt spid="1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circle(in)">
                                      <p:cBhvr>
                                        <p:cTn id="85" dur="2000"/>
                                        <p:tgtEl>
                                          <p:spTgt spid="27"/>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circle(in)">
                                      <p:cBhvr>
                                        <p:cTn id="88" dur="2000"/>
                                        <p:tgtEl>
                                          <p:spTgt spid="25"/>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circle(in)">
                                      <p:cBhvr>
                                        <p:cTn id="91" dur="2000"/>
                                        <p:tgtEl>
                                          <p:spTgt spid="23"/>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circle(in)">
                                      <p:cBhvr>
                                        <p:cTn id="94" dur="2000"/>
                                        <p:tgtEl>
                                          <p:spTgt spid="21"/>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circle(in)">
                                      <p:cBhvr>
                                        <p:cTn id="97" dur="2000"/>
                                        <p:tgtEl>
                                          <p:spTgt spid="22"/>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circle(in)">
                                      <p:cBhvr>
                                        <p:cTn id="100" dur="2000"/>
                                        <p:tgtEl>
                                          <p:spTgt spid="24"/>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circle(in)">
                                      <p:cBhvr>
                                        <p:cTn id="103" dur="2000"/>
                                        <p:tgtEl>
                                          <p:spTgt spid="28"/>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circle(in)">
                                      <p:cBhvr>
                                        <p:cTn id="106" dur="20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up)">
                                      <p:cBhvr>
                                        <p:cTn id="111" dur="500"/>
                                        <p:tgtEl>
                                          <p:spTgt spid="31"/>
                                        </p:tgtEl>
                                      </p:cBhvr>
                                    </p:animEffect>
                                  </p:childTnLst>
                                </p:cTn>
                              </p:par>
                              <p:par>
                                <p:cTn id="112" presetID="22" presetClass="entr" presetSubtype="1" fill="hold"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up)">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wipe(up)">
                                      <p:cBhvr>
                                        <p:cTn id="124" dur="500"/>
                                        <p:tgtEl>
                                          <p:spTgt spid="50"/>
                                        </p:tgtEl>
                                      </p:cBhvr>
                                    </p:animEffect>
                                  </p:childTnLst>
                                </p:cTn>
                              </p:par>
                              <p:par>
                                <p:cTn id="125" presetID="22" presetClass="entr" presetSubtype="1" fill="hold"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wipe(up)">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wipe(left)">
                                      <p:cBhvr>
                                        <p:cTn id="142" dur="500"/>
                                        <p:tgtEl>
                                          <p:spTgt spid="5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wipe(left)">
                                      <p:cBhvr>
                                        <p:cTn id="147" dur="500"/>
                                        <p:tgtEl>
                                          <p:spTgt spid="5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wipe(left)">
                                      <p:cBhvr>
                                        <p:cTn id="152" dur="500"/>
                                        <p:tgtEl>
                                          <p:spTgt spid="5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ipe(left)">
                                      <p:cBhvr>
                                        <p:cTn id="157" dur="500"/>
                                        <p:tgtEl>
                                          <p:spTgt spid="54"/>
                                        </p:tgtEl>
                                      </p:cBhvr>
                                    </p:animEffect>
                                  </p:childTnLst>
                                </p:cTn>
                              </p:par>
                            </p:childTnLst>
                          </p:cTn>
                        </p:par>
                      </p:childTnLst>
                    </p:cTn>
                  </p:par>
                  <p:par>
                    <p:cTn id="158" fill="hold">
                      <p:stCondLst>
                        <p:cond delay="indefinite"/>
                      </p:stCondLst>
                      <p:childTnLst>
                        <p:par>
                          <p:cTn id="159" fill="hold">
                            <p:stCondLst>
                              <p:cond delay="0"/>
                            </p:stCondLst>
                            <p:childTnLst>
                              <p:par>
                                <p:cTn id="160" presetID="16" presetClass="entr" presetSubtype="42" fill="hold" grpId="0" nodeType="click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barn(outHorizontal)">
                                      <p:cBhvr>
                                        <p:cTn id="162" dur="500"/>
                                        <p:tgtEl>
                                          <p:spTgt spid="43"/>
                                        </p:tgtEl>
                                      </p:cBhvr>
                                    </p:animEffect>
                                  </p:childTnLst>
                                </p:cTn>
                              </p:par>
                              <p:par>
                                <p:cTn id="163" presetID="16" presetClass="entr" presetSubtype="42" fill="hold" nodeType="with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barn(outHorizontal)">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6" presetClass="entr" presetSubtype="16" fill="hold" nodeType="clickEffect">
                                  <p:stCondLst>
                                    <p:cond delay="0"/>
                                  </p:stCondLst>
                                  <p:childTnLst>
                                    <p:set>
                                      <p:cBhvr>
                                        <p:cTn id="169" dur="1" fill="hold">
                                          <p:stCondLst>
                                            <p:cond delay="0"/>
                                          </p:stCondLst>
                                        </p:cTn>
                                        <p:tgtEl>
                                          <p:spTgt spid="62"/>
                                        </p:tgtEl>
                                        <p:attrNameLst>
                                          <p:attrName>style.visibility</p:attrName>
                                        </p:attrNameLst>
                                      </p:cBhvr>
                                      <p:to>
                                        <p:strVal val="visible"/>
                                      </p:to>
                                    </p:set>
                                    <p:animEffect transition="in" filter="circle(in)">
                                      <p:cBhvr>
                                        <p:cTn id="170" dur="2000"/>
                                        <p:tgtEl>
                                          <p:spTgt spid="62"/>
                                        </p:tgtEl>
                                      </p:cBhvr>
                                    </p:animEffect>
                                  </p:childTnLst>
                                </p:cTn>
                              </p:par>
                              <p:par>
                                <p:cTn id="171" presetID="6" presetClass="entr" presetSubtype="16"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circle(in)">
                                      <p:cBhvr>
                                        <p:cTn id="173" dur="2000"/>
                                        <p:tgtEl>
                                          <p:spTgt spid="60"/>
                                        </p:tgtEl>
                                      </p:cBhvr>
                                    </p:animEffect>
                                  </p:childTnLst>
                                </p:cTn>
                              </p:par>
                              <p:par>
                                <p:cTn id="174" presetID="6" presetClass="entr" presetSubtype="16" fill="hold" nodeType="withEffect">
                                  <p:stCondLst>
                                    <p:cond delay="0"/>
                                  </p:stCondLst>
                                  <p:childTnLst>
                                    <p:set>
                                      <p:cBhvr>
                                        <p:cTn id="175" dur="1" fill="hold">
                                          <p:stCondLst>
                                            <p:cond delay="0"/>
                                          </p:stCondLst>
                                        </p:cTn>
                                        <p:tgtEl>
                                          <p:spTgt spid="61"/>
                                        </p:tgtEl>
                                        <p:attrNameLst>
                                          <p:attrName>style.visibility</p:attrName>
                                        </p:attrNameLst>
                                      </p:cBhvr>
                                      <p:to>
                                        <p:strVal val="visible"/>
                                      </p:to>
                                    </p:set>
                                    <p:animEffect transition="in" filter="circle(in)">
                                      <p:cBhvr>
                                        <p:cTn id="176" dur="2000"/>
                                        <p:tgtEl>
                                          <p:spTgt spid="61"/>
                                        </p:tgtEl>
                                      </p:cBhvr>
                                    </p:animEffect>
                                  </p:childTnLst>
                                </p:cTn>
                              </p:par>
                              <p:par>
                                <p:cTn id="177" presetID="6" presetClass="entr" presetSubtype="16" fill="hold" nodeType="withEffect">
                                  <p:stCondLst>
                                    <p:cond delay="0"/>
                                  </p:stCondLst>
                                  <p:childTnLst>
                                    <p:set>
                                      <p:cBhvr>
                                        <p:cTn id="178" dur="1" fill="hold">
                                          <p:stCondLst>
                                            <p:cond delay="0"/>
                                          </p:stCondLst>
                                        </p:cTn>
                                        <p:tgtEl>
                                          <p:spTgt spid="65"/>
                                        </p:tgtEl>
                                        <p:attrNameLst>
                                          <p:attrName>style.visibility</p:attrName>
                                        </p:attrNameLst>
                                      </p:cBhvr>
                                      <p:to>
                                        <p:strVal val="visible"/>
                                      </p:to>
                                    </p:set>
                                    <p:animEffect transition="in" filter="circle(in)">
                                      <p:cBhvr>
                                        <p:cTn id="179" dur="2000"/>
                                        <p:tgtEl>
                                          <p:spTgt spid="65"/>
                                        </p:tgtEl>
                                      </p:cBhvr>
                                    </p:animEffect>
                                  </p:childTnLst>
                                </p:cTn>
                              </p:par>
                            </p:childTnLst>
                          </p:cTn>
                        </p:par>
                      </p:childTnLst>
                    </p:cTn>
                  </p:par>
                  <p:par>
                    <p:cTn id="180" fill="hold">
                      <p:stCondLst>
                        <p:cond delay="indefinite"/>
                      </p:stCondLst>
                      <p:childTnLst>
                        <p:par>
                          <p:cTn id="181" fill="hold">
                            <p:stCondLst>
                              <p:cond delay="0"/>
                            </p:stCondLst>
                            <p:childTnLst>
                              <p:par>
                                <p:cTn id="182" presetID="16" presetClass="entr" presetSubtype="42" fill="hold" grpId="0" nodeType="clickEffect">
                                  <p:stCondLst>
                                    <p:cond delay="0"/>
                                  </p:stCondLst>
                                  <p:childTnLst>
                                    <p:set>
                                      <p:cBhvr>
                                        <p:cTn id="183" dur="1" fill="hold">
                                          <p:stCondLst>
                                            <p:cond delay="0"/>
                                          </p:stCondLst>
                                        </p:cTn>
                                        <p:tgtEl>
                                          <p:spTgt spid="68"/>
                                        </p:tgtEl>
                                        <p:attrNameLst>
                                          <p:attrName>style.visibility</p:attrName>
                                        </p:attrNameLst>
                                      </p:cBhvr>
                                      <p:to>
                                        <p:strVal val="visible"/>
                                      </p:to>
                                    </p:set>
                                    <p:animEffect transition="in" filter="barn(outHorizontal)">
                                      <p:cBhvr>
                                        <p:cTn id="184" dur="500"/>
                                        <p:tgtEl>
                                          <p:spTgt spid="68"/>
                                        </p:tgtEl>
                                      </p:cBhvr>
                                    </p:animEffect>
                                  </p:childTnLst>
                                </p:cTn>
                              </p:par>
                              <p:par>
                                <p:cTn id="185" presetID="16" presetClass="entr" presetSubtype="42" fill="hold" nodeType="withEffect">
                                  <p:stCondLst>
                                    <p:cond delay="0"/>
                                  </p:stCondLst>
                                  <p:childTnLst>
                                    <p:set>
                                      <p:cBhvr>
                                        <p:cTn id="186" dur="1" fill="hold">
                                          <p:stCondLst>
                                            <p:cond delay="0"/>
                                          </p:stCondLst>
                                        </p:cTn>
                                        <p:tgtEl>
                                          <p:spTgt spid="67"/>
                                        </p:tgtEl>
                                        <p:attrNameLst>
                                          <p:attrName>style.visibility</p:attrName>
                                        </p:attrNameLst>
                                      </p:cBhvr>
                                      <p:to>
                                        <p:strVal val="visible"/>
                                      </p:to>
                                    </p:set>
                                    <p:animEffect transition="in" filter="barn(outHorizontal)">
                                      <p:cBhvr>
                                        <p:cTn id="187" dur="500"/>
                                        <p:tgtEl>
                                          <p:spTgt spid="6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70"/>
                                        </p:tgtEl>
                                        <p:attrNameLst>
                                          <p:attrName>style.visibility</p:attrName>
                                        </p:attrNameLst>
                                      </p:cBhvr>
                                      <p:to>
                                        <p:strVal val="visible"/>
                                      </p:to>
                                    </p:set>
                                    <p:animEffect transition="in" filter="wipe(left)">
                                      <p:cBhvr>
                                        <p:cTn id="1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p:bldP spid="15" grpId="0"/>
      <p:bldP spid="10" grpId="0"/>
      <p:bldP spid="3" grpId="0" animBg="1"/>
      <p:bldP spid="8" grpId="0"/>
      <p:bldP spid="17" grpId="0"/>
      <p:bldP spid="18" grpId="0"/>
      <p:bldP spid="21" grpId="0" animBg="1"/>
      <p:bldP spid="22" grpId="0" animBg="1"/>
      <p:bldP spid="23" grpId="0" animBg="1"/>
      <p:bldP spid="24" grpId="0" animBg="1"/>
      <p:bldP spid="25" grpId="0" animBg="1"/>
      <p:bldP spid="26" grpId="0" animBg="1"/>
      <p:bldP spid="27" grpId="0" animBg="1"/>
      <p:bldP spid="28" grpId="0" animBg="1"/>
      <p:bldP spid="31" grpId="0"/>
      <p:bldP spid="43" grpId="0" animBg="1"/>
      <p:bldP spid="44" grpId="0"/>
      <p:bldP spid="45" grpId="0"/>
      <p:bldP spid="46" grpId="0"/>
      <p:bldP spid="47" grpId="0"/>
      <p:bldP spid="51" grpId="0" animBg="1"/>
      <p:bldP spid="52" grpId="0"/>
      <p:bldP spid="53" grpId="0"/>
      <p:bldP spid="54" grpId="0"/>
      <p:bldP spid="68" grpId="0" animBg="1"/>
      <p:bldP spid="70"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9095933" y="3390050"/>
            <a:ext cx="0" cy="5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935378" y="1896520"/>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935378" y="3218881"/>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9551965" y="869579"/>
            <a:ext cx="942535" cy="1026941"/>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935379" y="2571767"/>
            <a:ext cx="81592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立方体 6"/>
          <p:cNvSpPr/>
          <p:nvPr/>
        </p:nvSpPr>
        <p:spPr>
          <a:xfrm>
            <a:off x="7427745" y="1390081"/>
            <a:ext cx="3460652" cy="2363372"/>
          </a:xfrm>
          <a:prstGeom prst="cube">
            <a:avLst>
              <a:gd name="adj" fmla="val 10119"/>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8" name="直接箭头连接符 7"/>
          <p:cNvCxnSpPr/>
          <p:nvPr/>
        </p:nvCxnSpPr>
        <p:spPr>
          <a:xfrm>
            <a:off x="10747720" y="2571767"/>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11271982" y="2037585"/>
                <a:ext cx="3366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SimHei" charset="-122"/>
                          <a:cs typeface="SimHei" charset="-122"/>
                        </a:rPr>
                        <m:t>𝑰</m:t>
                      </m:r>
                    </m:oMath>
                  </m:oMathPara>
                </a14:m>
                <a:endParaRPr lang="zh-CN" altLang="en-US" sz="2800" b="1" dirty="0">
                  <a:solidFill>
                    <a:srgbClr val="FF0000"/>
                  </a:solidFill>
                  <a:latin typeface="SimHei" charset="-122"/>
                  <a:ea typeface="SimHei" charset="-122"/>
                  <a:cs typeface="SimHei"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1271982" y="2037585"/>
                <a:ext cx="336631" cy="43088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529324" y="677279"/>
                <a:ext cx="43922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00FF"/>
                              </a:solidFill>
                              <a:latin typeface="Cambria Math" panose="02040503050406030204" pitchFamily="18" charset="0"/>
                              <a:ea typeface="SimHei" charset="-122"/>
                              <a:cs typeface="SimHei" charset="-122"/>
                            </a:rPr>
                          </m:ctrlPr>
                        </m:accPr>
                        <m:e>
                          <m:r>
                            <a:rPr lang="en-US" altLang="zh-CN" sz="2800" b="1" i="1" smtClean="0">
                              <a:solidFill>
                                <a:srgbClr val="0000FF"/>
                              </a:solidFill>
                              <a:latin typeface="Cambria Math" charset="0"/>
                              <a:ea typeface="SimHei" charset="-122"/>
                              <a:cs typeface="SimHei" charset="-122"/>
                            </a:rPr>
                            <m:t>𝑩</m:t>
                          </m:r>
                        </m:e>
                      </m:acc>
                    </m:oMath>
                  </m:oMathPara>
                </a14:m>
                <a:endParaRPr lang="zh-CN" altLang="en-US" sz="2800" b="1" dirty="0">
                  <a:solidFill>
                    <a:srgbClr val="0000FF"/>
                  </a:solidFill>
                  <a:latin typeface="SimHei" charset="-122"/>
                  <a:ea typeface="SimHei" charset="-122"/>
                  <a:cs typeface="SimHei"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529324" y="677279"/>
                <a:ext cx="439223" cy="483146"/>
              </a:xfrm>
              <a:prstGeom prst="rect">
                <a:avLst/>
              </a:prstGeom>
              <a:blipFill rotWithShape="0">
                <a:blip r:embed="rId3"/>
                <a:stretch>
                  <a:fillRect/>
                </a:stretch>
              </a:blipFill>
            </p:spPr>
            <p:txBody>
              <a:bodyPr/>
              <a:lstStyle/>
              <a:p>
                <a:r>
                  <a:rPr lang="zh-CN" altLang="en-US">
                    <a:noFill/>
                  </a:rPr>
                  <a:t> </a:t>
                </a:r>
              </a:p>
            </p:txBody>
          </p:sp>
        </mc:Fallback>
      </mc:AlternateContent>
      <p:sp>
        <p:nvSpPr>
          <p:cNvPr id="11" name="流程图: 或者 10"/>
          <p:cNvSpPr/>
          <p:nvPr/>
        </p:nvSpPr>
        <p:spPr>
          <a:xfrm>
            <a:off x="9104189" y="2567339"/>
            <a:ext cx="216000" cy="215443"/>
          </a:xfrm>
          <a:prstGeom prst="flowChar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12" name="直接箭头连接符 11"/>
          <p:cNvCxnSpPr/>
          <p:nvPr/>
        </p:nvCxnSpPr>
        <p:spPr>
          <a:xfrm>
            <a:off x="9320189" y="2675060"/>
            <a:ext cx="780417" cy="0"/>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9879932" y="2223127"/>
                <a:ext cx="39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chemeClr val="tx1"/>
                              </a:solidFill>
                              <a:latin typeface="Cambria Math" panose="02040503050406030204" pitchFamily="18" charset="0"/>
                              <a:ea typeface="SimHei" charset="-122"/>
                              <a:cs typeface="SimHei" charset="-122"/>
                            </a:rPr>
                          </m:ctrlPr>
                        </m:accPr>
                        <m:e>
                          <m:r>
                            <a:rPr lang="en-US" altLang="zh-CN" sz="2800" b="1" i="1" smtClean="0">
                              <a:solidFill>
                                <a:schemeClr val="tx1"/>
                              </a:solidFill>
                              <a:latin typeface="Cambria Math" charset="0"/>
                              <a:ea typeface="SimHei" charset="-122"/>
                              <a:cs typeface="SimHei" charset="-122"/>
                            </a:rPr>
                            <m:t>𝒗</m:t>
                          </m:r>
                        </m:e>
                      </m:acc>
                    </m:oMath>
                  </m:oMathPara>
                </a14:m>
                <a:endParaRPr lang="zh-CN" altLang="en-US" dirty="0">
                  <a:solidFill>
                    <a:schemeClr val="tx1"/>
                  </a:solidFill>
                  <a:latin typeface="SimHei" charset="-122"/>
                  <a:ea typeface="SimHei" charset="-122"/>
                  <a:cs typeface="SimHei"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879932" y="2223127"/>
                <a:ext cx="394339" cy="430887"/>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4" name="直接箭头连接符 13"/>
          <p:cNvCxnSpPr/>
          <p:nvPr/>
        </p:nvCxnSpPr>
        <p:spPr>
          <a:xfrm flipV="1">
            <a:off x="9226257" y="1952788"/>
            <a:ext cx="0" cy="600483"/>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8650451" y="1919377"/>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ea typeface="SimHei" charset="-122"/>
                              <a:cs typeface="SimHei" charset="-122"/>
                            </a:rPr>
                          </m:ctrlPr>
                        </m:sSubPr>
                        <m:e>
                          <m:acc>
                            <m:accPr>
                              <m:chr m:val="⃗"/>
                              <m:ctrlPr>
                                <a:rPr lang="en-US" altLang="zh-CN" sz="2400" i="1" smtClean="0">
                                  <a:solidFill>
                                    <a:srgbClr val="0000FF"/>
                                  </a:solidFill>
                                  <a:latin typeface="Cambria Math" panose="02040503050406030204" pitchFamily="18" charset="0"/>
                                  <a:ea typeface="SimHei" charset="-122"/>
                                  <a:cs typeface="SimHei" charset="-122"/>
                                </a:rPr>
                              </m:ctrlPr>
                            </m:accPr>
                            <m:e>
                              <m:r>
                                <a:rPr lang="en-US" altLang="zh-CN" sz="2400" b="1" i="1" smtClean="0">
                                  <a:solidFill>
                                    <a:srgbClr val="0000FF"/>
                                  </a:solidFill>
                                  <a:latin typeface="Cambria Math" charset="0"/>
                                  <a:ea typeface="SimHei" charset="-122"/>
                                  <a:cs typeface="SimHei" charset="-122"/>
                                </a:rPr>
                                <m:t>𝑭</m:t>
                              </m:r>
                            </m:e>
                          </m:acc>
                        </m:e>
                        <m:sub>
                          <m:r>
                            <a:rPr lang="en-US" altLang="zh-CN" sz="2400" b="0" i="1" smtClean="0">
                              <a:solidFill>
                                <a:srgbClr val="0000FF"/>
                              </a:solidFill>
                              <a:latin typeface="Cambria Math" charset="0"/>
                              <a:ea typeface="SimHei" charset="-122"/>
                              <a:cs typeface="SimHei" charset="-122"/>
                            </a:rPr>
                            <m:t>𝑚</m:t>
                          </m:r>
                        </m:sub>
                      </m:sSub>
                    </m:oMath>
                  </m:oMathPara>
                </a14:m>
                <a:endParaRPr lang="zh-CN" altLang="en-US" dirty="0">
                  <a:solidFill>
                    <a:srgbClr val="0000FF"/>
                  </a:solidFill>
                  <a:latin typeface="SimHei" charset="-122"/>
                  <a:ea typeface="SimHei" charset="-122"/>
                  <a:cs typeface="Sim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650451" y="1919377"/>
                <a:ext cx="556819" cy="414088"/>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6" name="直接连接符 15"/>
          <p:cNvCxnSpPr/>
          <p:nvPr/>
        </p:nvCxnSpPr>
        <p:spPr>
          <a:xfrm flipH="1">
            <a:off x="8439625" y="2587184"/>
            <a:ext cx="471600" cy="51120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sp>
        <p:nvSpPr>
          <p:cNvPr id="17" name="加号 16"/>
          <p:cNvSpPr/>
          <p:nvPr/>
        </p:nvSpPr>
        <p:spPr>
          <a:xfrm>
            <a:off x="7580863" y="1651647"/>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8" name="减号 17"/>
          <p:cNvSpPr/>
          <p:nvPr/>
        </p:nvSpPr>
        <p:spPr>
          <a:xfrm>
            <a:off x="7582073" y="3457091"/>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19" name="加号 18"/>
          <p:cNvSpPr/>
          <p:nvPr/>
        </p:nvSpPr>
        <p:spPr>
          <a:xfrm>
            <a:off x="8352238" y="1663368"/>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0" name="减号 19"/>
          <p:cNvSpPr/>
          <p:nvPr/>
        </p:nvSpPr>
        <p:spPr>
          <a:xfrm>
            <a:off x="8353448" y="3468812"/>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1" name="加号 20"/>
          <p:cNvSpPr/>
          <p:nvPr/>
        </p:nvSpPr>
        <p:spPr>
          <a:xfrm>
            <a:off x="9236155" y="1661020"/>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2" name="减号 21"/>
          <p:cNvSpPr/>
          <p:nvPr/>
        </p:nvSpPr>
        <p:spPr>
          <a:xfrm>
            <a:off x="9237365" y="3466464"/>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3" name="加号 22"/>
          <p:cNvSpPr/>
          <p:nvPr/>
        </p:nvSpPr>
        <p:spPr>
          <a:xfrm>
            <a:off x="10077876" y="1658672"/>
            <a:ext cx="324000" cy="324000"/>
          </a:xfrm>
          <a:prstGeom prst="mathPlus">
            <a:avLst>
              <a:gd name="adj1" fmla="val 946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sp>
        <p:nvSpPr>
          <p:cNvPr id="24" name="减号 23"/>
          <p:cNvSpPr/>
          <p:nvPr/>
        </p:nvSpPr>
        <p:spPr>
          <a:xfrm>
            <a:off x="10079086" y="3464116"/>
            <a:ext cx="337625" cy="196948"/>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charset="-122"/>
              <a:ea typeface="SimHei" charset="-122"/>
              <a:cs typeface="SimHei" charset="-122"/>
            </a:endParaRPr>
          </a:p>
        </p:txBody>
      </p:sp>
      <p:cxnSp>
        <p:nvCxnSpPr>
          <p:cNvPr id="25" name="直接箭头连接符 24"/>
          <p:cNvCxnSpPr/>
          <p:nvPr/>
        </p:nvCxnSpPr>
        <p:spPr>
          <a:xfrm>
            <a:off x="8045727" y="2126421"/>
            <a:ext cx="0" cy="109246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7620077" y="2401781"/>
                <a:ext cx="415178"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C00000"/>
                              </a:solidFill>
                              <a:latin typeface="Cambria Math" panose="02040503050406030204" pitchFamily="18" charset="0"/>
                              <a:ea typeface="SimHei" charset="-122"/>
                              <a:cs typeface="SimHei" charset="-122"/>
                            </a:rPr>
                          </m:ctrlPr>
                        </m:accPr>
                        <m:e>
                          <m:r>
                            <a:rPr lang="en-US" altLang="zh-CN" sz="2800" b="1" i="1" smtClean="0">
                              <a:solidFill>
                                <a:srgbClr val="C00000"/>
                              </a:solidFill>
                              <a:latin typeface="Cambria Math" charset="0"/>
                              <a:ea typeface="SimHei" charset="-122"/>
                              <a:cs typeface="SimHei" charset="-122"/>
                            </a:rPr>
                            <m:t>𝑬</m:t>
                          </m:r>
                        </m:e>
                      </m:acc>
                    </m:oMath>
                  </m:oMathPara>
                </a14:m>
                <a:endParaRPr lang="zh-CN" altLang="en-US" sz="2800" b="1" dirty="0">
                  <a:solidFill>
                    <a:srgbClr val="C00000"/>
                  </a:solidFill>
                  <a:latin typeface="SimHei" charset="-122"/>
                  <a:ea typeface="SimHei" charset="-122"/>
                  <a:cs typeface="Sim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7620077" y="2401781"/>
                <a:ext cx="415178" cy="483146"/>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7" name="直接箭头连接符 26"/>
          <p:cNvCxnSpPr/>
          <p:nvPr/>
        </p:nvCxnSpPr>
        <p:spPr>
          <a:xfrm flipV="1">
            <a:off x="7345912" y="1651647"/>
            <a:ext cx="265879" cy="276165"/>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864456" y="1075633"/>
            <a:ext cx="252000" cy="277200"/>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7596422" y="1311935"/>
                <a:ext cx="3446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8000"/>
                          </a:solidFill>
                          <a:latin typeface="Cambria Math" charset="0"/>
                          <a:ea typeface="SimHei" charset="-122"/>
                          <a:cs typeface="SimHei" charset="-122"/>
                        </a:rPr>
                        <m:t>𝒂</m:t>
                      </m:r>
                    </m:oMath>
                  </m:oMathPara>
                </a14:m>
                <a:endParaRPr lang="zh-CN" altLang="en-US" sz="2400" b="1" dirty="0">
                  <a:solidFill>
                    <a:srgbClr val="008000"/>
                  </a:solidFill>
                  <a:latin typeface="SimHei" charset="-122"/>
                  <a:ea typeface="SimHei" charset="-122"/>
                  <a:cs typeface="SimHei"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596422" y="1311935"/>
                <a:ext cx="344645" cy="369332"/>
              </a:xfrm>
              <a:prstGeom prst="rect">
                <a:avLst/>
              </a:prstGeom>
              <a:blipFill rotWithShape="0">
                <a:blip r:embed="rId7"/>
                <a:stretch>
                  <a:fillRect b="-1639"/>
                </a:stretch>
              </a:blipFill>
            </p:spPr>
            <p:txBody>
              <a:bodyPr/>
              <a:lstStyle/>
              <a:p>
                <a:r>
                  <a:rPr lang="zh-CN" altLang="en-US">
                    <a:noFill/>
                  </a:rPr>
                  <a:t> </a:t>
                </a:r>
              </a:p>
            </p:txBody>
          </p:sp>
        </mc:Fallback>
      </mc:AlternateContent>
      <p:cxnSp>
        <p:nvCxnSpPr>
          <p:cNvPr id="30" name="直接箭头连接符 29"/>
          <p:cNvCxnSpPr/>
          <p:nvPr/>
        </p:nvCxnSpPr>
        <p:spPr>
          <a:xfrm flipH="1">
            <a:off x="10490220" y="1639410"/>
            <a:ext cx="1" cy="2037600"/>
          </a:xfrm>
          <a:prstGeom prst="straightConnector1">
            <a:avLst/>
          </a:prstGeom>
          <a:ln w="381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331756" y="2487681"/>
                <a:ext cx="341440" cy="369332"/>
              </a:xfrm>
              <a:prstGeom prst="rect">
                <a:avLst/>
              </a:prstGeom>
              <a:solidFill>
                <a:schemeClr val="accent4">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8000"/>
                          </a:solidFill>
                          <a:latin typeface="Cambria Math" charset="0"/>
                          <a:ea typeface="SimHei" charset="-122"/>
                          <a:cs typeface="SimHei" charset="-122"/>
                        </a:rPr>
                        <m:t>𝒃</m:t>
                      </m:r>
                    </m:oMath>
                  </m:oMathPara>
                </a14:m>
                <a:endParaRPr lang="zh-CN" altLang="en-US" sz="2400" b="1" dirty="0">
                  <a:solidFill>
                    <a:srgbClr val="008000"/>
                  </a:solidFill>
                  <a:latin typeface="SimHei" charset="-122"/>
                  <a:ea typeface="SimHei" charset="-122"/>
                  <a:cs typeface="SimHei"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10331756" y="2487681"/>
                <a:ext cx="341440" cy="369332"/>
              </a:xfrm>
              <a:prstGeom prst="rect">
                <a:avLst/>
              </a:prstGeom>
              <a:blipFill rotWithShape="0">
                <a:blip r:embed="rId8"/>
                <a:stretch>
                  <a:fillRect l="-8929" r="-8929" b="-9836"/>
                </a:stretch>
              </a:blipFill>
            </p:spPr>
            <p:txBody>
              <a:bodyPr/>
              <a:lstStyle/>
              <a:p>
                <a:r>
                  <a:rPr lang="zh-CN" altLang="en-US">
                    <a:noFill/>
                  </a:rPr>
                  <a:t> </a:t>
                </a:r>
              </a:p>
            </p:txBody>
          </p:sp>
        </mc:Fallback>
      </mc:AlternateContent>
      <p:cxnSp>
        <p:nvCxnSpPr>
          <p:cNvPr id="32" name="直接箭头连接符 31"/>
          <p:cNvCxnSpPr/>
          <p:nvPr/>
        </p:nvCxnSpPr>
        <p:spPr>
          <a:xfrm>
            <a:off x="9226257" y="2796850"/>
            <a:ext cx="0" cy="594000"/>
          </a:xfrm>
          <a:prstGeom prst="straightConnector1">
            <a:avLst/>
          </a:prstGeom>
          <a:ln w="508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p:cNvSpPr txBox="1"/>
              <p:nvPr/>
            </p:nvSpPr>
            <p:spPr>
              <a:xfrm>
                <a:off x="9343171" y="2884927"/>
                <a:ext cx="556819"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SimHei" charset="-122"/>
                              <a:cs typeface="SimHei" charset="-122"/>
                            </a:rPr>
                          </m:ctrlPr>
                        </m:sSubPr>
                        <m:e>
                          <m:acc>
                            <m:accPr>
                              <m:chr m:val="⃗"/>
                              <m:ctrlPr>
                                <a:rPr lang="en-US" altLang="zh-CN" sz="2400" i="1" smtClean="0">
                                  <a:solidFill>
                                    <a:srgbClr val="C00000"/>
                                  </a:solidFill>
                                  <a:latin typeface="Cambria Math" panose="02040503050406030204" pitchFamily="18" charset="0"/>
                                  <a:ea typeface="SimHei" charset="-122"/>
                                  <a:cs typeface="SimHei" charset="-122"/>
                                </a:rPr>
                              </m:ctrlPr>
                            </m:accPr>
                            <m:e>
                              <m:r>
                                <a:rPr lang="en-US" altLang="zh-CN" sz="2400" b="1" i="1" smtClean="0">
                                  <a:solidFill>
                                    <a:srgbClr val="C00000"/>
                                  </a:solidFill>
                                  <a:latin typeface="Cambria Math" charset="0"/>
                                  <a:ea typeface="SimHei" charset="-122"/>
                                  <a:cs typeface="SimHei" charset="-122"/>
                                </a:rPr>
                                <m:t>𝑭</m:t>
                              </m:r>
                            </m:e>
                          </m:acc>
                        </m:e>
                        <m:sub>
                          <m:r>
                            <a:rPr lang="en-US" altLang="zh-CN" sz="2400" b="0" i="1" smtClean="0">
                              <a:solidFill>
                                <a:srgbClr val="C00000"/>
                              </a:solidFill>
                              <a:latin typeface="Cambria Math" charset="0"/>
                              <a:ea typeface="SimHei" charset="-122"/>
                              <a:cs typeface="SimHei" charset="-122"/>
                            </a:rPr>
                            <m:t>𝑚</m:t>
                          </m:r>
                        </m:sub>
                      </m:sSub>
                    </m:oMath>
                  </m:oMathPara>
                </a14:m>
                <a:endParaRPr lang="zh-CN" altLang="en-US" dirty="0">
                  <a:solidFill>
                    <a:srgbClr val="C00000"/>
                  </a:solidFill>
                  <a:latin typeface="SimHei" charset="-122"/>
                  <a:ea typeface="SimHei" charset="-122"/>
                  <a:cs typeface="SimHei"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9343171" y="2884927"/>
                <a:ext cx="556819" cy="414088"/>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34" name="直接箭头连接符 33"/>
          <p:cNvCxnSpPr/>
          <p:nvPr/>
        </p:nvCxnSpPr>
        <p:spPr>
          <a:xfrm>
            <a:off x="10747719" y="1896520"/>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747719" y="3218881"/>
            <a:ext cx="858129"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095885" y="976425"/>
            <a:ext cx="0" cy="5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456895" y="983539"/>
            <a:ext cx="265720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6470963" y="3948050"/>
            <a:ext cx="265720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627193" y="1018535"/>
            <a:ext cx="0" cy="2872417"/>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6445775" y="2310269"/>
                <a:ext cx="723980"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tx1"/>
                              </a:solidFill>
                              <a:latin typeface="Cambria Math" panose="02040503050406030204" pitchFamily="18" charset="0"/>
                              <a:ea typeface="SimHei" charset="-122"/>
                              <a:cs typeface="SimHei" charset="-122"/>
                            </a:rPr>
                          </m:ctrlPr>
                        </m:sSubPr>
                        <m:e>
                          <m:r>
                            <a:rPr lang="en-US" altLang="zh-CN" sz="3200" b="1" i="1" smtClean="0">
                              <a:solidFill>
                                <a:schemeClr val="tx1"/>
                              </a:solidFill>
                              <a:latin typeface="Cambria Math" charset="0"/>
                              <a:ea typeface="SimHei" charset="-122"/>
                              <a:cs typeface="SimHei" charset="-122"/>
                            </a:rPr>
                            <m:t>𝑽</m:t>
                          </m:r>
                        </m:e>
                        <m:sub>
                          <m:r>
                            <a:rPr lang="en-US" altLang="zh-CN" sz="3200" b="1" i="1" smtClean="0">
                              <a:solidFill>
                                <a:schemeClr val="tx1"/>
                              </a:solidFill>
                              <a:latin typeface="Cambria Math" charset="0"/>
                              <a:ea typeface="SimHei" charset="-122"/>
                              <a:cs typeface="SimHei" charset="-122"/>
                            </a:rPr>
                            <m:t>𝑯</m:t>
                          </m:r>
                        </m:sub>
                      </m:sSub>
                    </m:oMath>
                  </m:oMathPara>
                </a14:m>
                <a:endParaRPr lang="zh-CN" altLang="en-US" sz="3200" b="1" dirty="0">
                  <a:solidFill>
                    <a:schemeClr val="tx1"/>
                  </a:solidFill>
                  <a:latin typeface="SimHei" charset="-122"/>
                  <a:ea typeface="SimHei" charset="-122"/>
                  <a:cs typeface="SimHei"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6445775" y="2310269"/>
                <a:ext cx="723980" cy="492443"/>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786179" y="2346631"/>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786179" y="2346631"/>
                <a:ext cx="549830" cy="615553"/>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115952" y="1611670"/>
                <a:ext cx="34939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charset="0"/>
                          <a:ea typeface="SimHei" charset="-122"/>
                          <a:cs typeface="SimHei" charset="-122"/>
                        </a:rPr>
                        <m:t>𝐼</m:t>
                      </m:r>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𝑛𝑞𝑆𝑣</m:t>
                      </m:r>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𝑛𝑞𝑎𝑏𝑣</m:t>
                      </m:r>
                    </m:oMath>
                  </m:oMathPara>
                </a14:m>
                <a:endParaRPr lang="zh-CN" altLang="en-US" sz="3200" dirty="0">
                  <a:latin typeface="SimHei" charset="-122"/>
                  <a:ea typeface="SimHei" charset="-122"/>
                  <a:cs typeface="Sim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115952" y="1611670"/>
                <a:ext cx="3493969" cy="492443"/>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1262390" y="3272487"/>
                <a:ext cx="2158732" cy="1008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r>
                            <a:rPr lang="en-US" altLang="zh-CN" sz="3200" b="0" i="1">
                              <a:latin typeface="Cambria Math" charset="0"/>
                              <a:ea typeface="SimHei" charset="-122"/>
                              <a:cs typeface="SimHei" charset="-122"/>
                            </a:rPr>
                            <m:t>𝑉</m:t>
                          </m:r>
                        </m:e>
                        <m:sub>
                          <m:r>
                            <a:rPr lang="en-US" altLang="zh-CN" sz="3200" b="0" i="1">
                              <a:latin typeface="Cambria Math" charset="0"/>
                              <a:ea typeface="SimHei" charset="-122"/>
                              <a:cs typeface="SimHei" charset="-122"/>
                            </a:rPr>
                            <m:t>𝐻</m:t>
                          </m:r>
                        </m:sub>
                      </m:sSub>
                      <m:r>
                        <a:rPr lang="en-US" altLang="zh-CN" sz="3200" b="0" i="1" smtClean="0">
                          <a:latin typeface="Cambria Math" charset="0"/>
                          <a:ea typeface="SimHei" charset="-122"/>
                          <a:cs typeface="SimHei" charset="-122"/>
                        </a:rPr>
                        <m:t>=</m:t>
                      </m:r>
                      <m:f>
                        <m:fPr>
                          <m:ctrlPr>
                            <a:rPr lang="en-US" altLang="zh-CN" sz="3200" i="1">
                              <a:latin typeface="Cambria Math" panose="02040503050406030204" pitchFamily="18" charset="0"/>
                              <a:ea typeface="SimHei" charset="-122"/>
                              <a:cs typeface="SimHei" charset="-122"/>
                            </a:rPr>
                          </m:ctrlPr>
                        </m:fPr>
                        <m:num>
                          <m:r>
                            <a:rPr lang="en-US" altLang="zh-CN" sz="3200" i="1">
                              <a:latin typeface="Cambria Math" charset="0"/>
                              <a:ea typeface="SimHei" charset="-122"/>
                              <a:cs typeface="SimHei" charset="-122"/>
                            </a:rPr>
                            <m:t>1</m:t>
                          </m:r>
                        </m:num>
                        <m:den>
                          <m:r>
                            <a:rPr lang="en-US" altLang="zh-CN" sz="3200" i="1">
                              <a:latin typeface="Cambria Math" charset="0"/>
                              <a:ea typeface="SimHei" charset="-122"/>
                              <a:cs typeface="SimHei" charset="-122"/>
                            </a:rPr>
                            <m:t>𝑛𝑞</m:t>
                          </m:r>
                        </m:den>
                      </m:f>
                      <m:f>
                        <m:fPr>
                          <m:ctrlPr>
                            <a:rPr lang="en-US" altLang="zh-CN" sz="3200" i="1">
                              <a:latin typeface="Cambria Math" panose="02040503050406030204" pitchFamily="18" charset="0"/>
                              <a:ea typeface="SimHei" charset="-122"/>
                              <a:cs typeface="SimHei" charset="-122"/>
                            </a:rPr>
                          </m:ctrlPr>
                        </m:fPr>
                        <m:num>
                          <m:r>
                            <a:rPr lang="en-US" altLang="zh-CN" sz="3200" i="1">
                              <a:latin typeface="Cambria Math" charset="0"/>
                              <a:ea typeface="SimHei" charset="-122"/>
                              <a:cs typeface="SimHei" charset="-122"/>
                            </a:rPr>
                            <m:t>𝐼𝐵</m:t>
                          </m:r>
                        </m:num>
                        <m:den>
                          <m:r>
                            <a:rPr lang="en-US" altLang="zh-CN" sz="3200" i="1">
                              <a:latin typeface="Cambria Math" charset="0"/>
                              <a:ea typeface="SimHei" charset="-122"/>
                              <a:cs typeface="SimHei" charset="-122"/>
                            </a:rPr>
                            <m:t>𝑎</m:t>
                          </m:r>
                        </m:den>
                      </m:f>
                    </m:oMath>
                  </m:oMathPara>
                </a14:m>
                <a:endParaRPr lang="zh-CN" altLang="en-US" sz="3200" dirty="0">
                  <a:latin typeface="SimHei" charset="-122"/>
                  <a:ea typeface="SimHei" charset="-122"/>
                  <a:cs typeface="SimHei" charset="-122"/>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1262390" y="3272487"/>
                <a:ext cx="2158732" cy="100809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115952" y="4440861"/>
                <a:ext cx="1706814" cy="1008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imHei" charset="-122"/>
                              <a:cs typeface="SimHei" charset="-122"/>
                            </a:rPr>
                          </m:ctrlPr>
                        </m:sSubPr>
                        <m:e>
                          <m:r>
                            <a:rPr lang="en-US" altLang="zh-CN" sz="3200" b="0" i="1" smtClean="0">
                              <a:latin typeface="Cambria Math" charset="0"/>
                              <a:ea typeface="SimHei" charset="-122"/>
                              <a:cs typeface="SimHei" charset="-122"/>
                            </a:rPr>
                            <m:t>𝑅</m:t>
                          </m:r>
                        </m:e>
                        <m:sub>
                          <m:r>
                            <a:rPr lang="en-US" altLang="zh-CN" sz="3200" b="0" i="1">
                              <a:latin typeface="Cambria Math" charset="0"/>
                              <a:ea typeface="SimHei" charset="-122"/>
                              <a:cs typeface="SimHei" charset="-122"/>
                            </a:rPr>
                            <m:t>𝐻</m:t>
                          </m:r>
                        </m:sub>
                      </m:sSub>
                      <m:r>
                        <a:rPr lang="en-US" altLang="zh-CN" sz="3200" b="0" i="1" smtClean="0">
                          <a:latin typeface="Cambria Math" charset="0"/>
                          <a:ea typeface="SimHei" charset="-122"/>
                          <a:cs typeface="SimHei" charset="-122"/>
                        </a:rPr>
                        <m:t>=</m:t>
                      </m:r>
                      <m:f>
                        <m:fPr>
                          <m:ctrlPr>
                            <a:rPr lang="en-US" altLang="zh-CN" sz="3200" b="0" i="1" smtClean="0">
                              <a:latin typeface="Cambria Math" panose="02040503050406030204" pitchFamily="18" charset="0"/>
                              <a:ea typeface="SimHei" charset="-122"/>
                              <a:cs typeface="SimHei" charset="-122"/>
                            </a:rPr>
                          </m:ctrlPr>
                        </m:fPr>
                        <m:num>
                          <m:r>
                            <a:rPr lang="en-US" altLang="zh-CN" sz="3200" b="0" i="1" smtClean="0">
                              <a:latin typeface="Cambria Math" charset="0"/>
                              <a:ea typeface="SimHei" charset="-122"/>
                              <a:cs typeface="SimHei" charset="-122"/>
                            </a:rPr>
                            <m:t>1</m:t>
                          </m:r>
                        </m:num>
                        <m:den>
                          <m:r>
                            <a:rPr lang="en-US" altLang="zh-CN" sz="3200" b="0" i="1" smtClean="0">
                              <a:latin typeface="Cambria Math" charset="0"/>
                              <a:ea typeface="SimHei" charset="-122"/>
                              <a:cs typeface="SimHei" charset="-122"/>
                            </a:rPr>
                            <m:t>𝑛𝑞</m:t>
                          </m:r>
                        </m:den>
                      </m:f>
                    </m:oMath>
                  </m:oMathPara>
                </a14:m>
                <a:endParaRPr lang="zh-CN" altLang="en-US" sz="3200" dirty="0">
                  <a:latin typeface="SimHei" charset="-122"/>
                  <a:ea typeface="SimHei" charset="-122"/>
                  <a:cs typeface="SimHei" charset="-122"/>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1115952" y="4440861"/>
                <a:ext cx="1706814" cy="1008096"/>
              </a:xfrm>
              <a:prstGeom prst="rect">
                <a:avLst/>
              </a:prstGeom>
              <a:blipFill rotWithShape="0">
                <a:blip r:embed="rId14"/>
                <a:stretch>
                  <a:fillRect/>
                </a:stretch>
              </a:blipFill>
            </p:spPr>
            <p:txBody>
              <a:bodyPr/>
              <a:lstStyle/>
              <a:p>
                <a:r>
                  <a:rPr lang="zh-CN" altLang="en-US">
                    <a:noFill/>
                  </a:rPr>
                  <a:t> </a:t>
                </a:r>
              </a:p>
            </p:txBody>
          </p:sp>
        </mc:Fallback>
      </mc:AlternateContent>
      <p:sp>
        <p:nvSpPr>
          <p:cNvPr id="46" name="文本框 45"/>
          <p:cNvSpPr txBox="1"/>
          <p:nvPr/>
        </p:nvSpPr>
        <p:spPr>
          <a:xfrm>
            <a:off x="2930709" y="4652521"/>
            <a:ext cx="7810151" cy="584775"/>
          </a:xfrm>
          <a:prstGeom prst="rect">
            <a:avLst/>
          </a:prstGeom>
          <a:noFill/>
        </p:spPr>
        <p:txBody>
          <a:bodyPr wrap="none" rtlCol="0">
            <a:spAutoFit/>
          </a:bodyPr>
          <a:lstStyle/>
          <a:p>
            <a:r>
              <a:rPr lang="en-US" altLang="zh-CN" sz="3200" b="1" dirty="0">
                <a:solidFill>
                  <a:srgbClr val="0000FF"/>
                </a:solidFill>
                <a:latin typeface="SimHei" charset="-122"/>
                <a:ea typeface="SimHei" charset="-122"/>
                <a:cs typeface="SimHei" charset="-122"/>
              </a:rPr>
              <a:t>---</a:t>
            </a:r>
            <a:r>
              <a:rPr lang="zh-CN" altLang="en-US" sz="3200" b="1" dirty="0">
                <a:solidFill>
                  <a:srgbClr val="0000FF"/>
                </a:solidFill>
                <a:latin typeface="SimHei" charset="-122"/>
                <a:ea typeface="SimHei" charset="-122"/>
                <a:cs typeface="SimHei" charset="-122"/>
              </a:rPr>
              <a:t>霍尔系数</a:t>
            </a:r>
            <a:r>
              <a:rPr lang="en-US" altLang="zh-CN" sz="3200" b="1" dirty="0">
                <a:solidFill>
                  <a:srgbClr val="0000FF"/>
                </a:solidFill>
                <a:latin typeface="SimHei" charset="-122"/>
                <a:ea typeface="SimHei" charset="-122"/>
                <a:cs typeface="SimHei" charset="-122"/>
              </a:rPr>
              <a:t>(</a:t>
            </a:r>
            <a:r>
              <a:rPr lang="zh-CN" altLang="en-US" sz="3200" b="1" dirty="0">
                <a:solidFill>
                  <a:srgbClr val="0000FF"/>
                </a:solidFill>
                <a:latin typeface="SimHei" charset="-122"/>
                <a:ea typeface="SimHei" charset="-122"/>
                <a:cs typeface="SimHei" charset="-122"/>
              </a:rPr>
              <a:t>与材料本身的物理性质有关</a:t>
            </a:r>
            <a:r>
              <a:rPr lang="en-US" altLang="zh-CN" sz="3200" b="1" dirty="0">
                <a:solidFill>
                  <a:srgbClr val="0000FF"/>
                </a:solidFill>
                <a:latin typeface="SimHei" charset="-122"/>
                <a:ea typeface="SimHei" charset="-122"/>
                <a:cs typeface="SimHei" charset="-122"/>
              </a:rPr>
              <a:t>)</a:t>
            </a:r>
            <a:endParaRPr lang="zh-CN" altLang="en-US" sz="3200" b="1" dirty="0">
              <a:solidFill>
                <a:srgbClr val="0000FF"/>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7" name="文本框 46"/>
              <p:cNvSpPr txBox="1"/>
              <p:nvPr/>
            </p:nvSpPr>
            <p:spPr>
              <a:xfrm>
                <a:off x="1625232" y="527363"/>
                <a:ext cx="190757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SimHei" charset="-122"/>
                              <a:cs typeface="SimHei" charset="-122"/>
                            </a:rPr>
                          </m:ctrlPr>
                        </m:sSubPr>
                        <m:e>
                          <m:r>
                            <a:rPr lang="en-US" altLang="zh-CN" sz="3200" b="0" i="1">
                              <a:latin typeface="Cambria Math" charset="0"/>
                              <a:ea typeface="SimHei" charset="-122"/>
                              <a:cs typeface="SimHei" charset="-122"/>
                            </a:rPr>
                            <m:t>𝑉</m:t>
                          </m:r>
                        </m:e>
                        <m:sub>
                          <m:r>
                            <a:rPr lang="en-US" altLang="zh-CN" sz="3200" b="0" i="1">
                              <a:latin typeface="Cambria Math" charset="0"/>
                              <a:ea typeface="SimHei" charset="-122"/>
                              <a:cs typeface="SimHei" charset="-122"/>
                            </a:rPr>
                            <m:t>𝐻</m:t>
                          </m:r>
                        </m:sub>
                      </m:sSub>
                      <m:r>
                        <a:rPr lang="en-US" altLang="zh-CN" sz="3200" b="0" i="1" smtClean="0">
                          <a:latin typeface="Cambria Math" charset="0"/>
                          <a:ea typeface="SimHei" charset="-122"/>
                          <a:cs typeface="SimHei" charset="-122"/>
                        </a:rPr>
                        <m:t>=</m:t>
                      </m:r>
                      <m:r>
                        <a:rPr lang="en-US" altLang="zh-CN" sz="3200" b="0" i="1" smtClean="0">
                          <a:latin typeface="Cambria Math" charset="0"/>
                          <a:ea typeface="SimHei" charset="-122"/>
                          <a:cs typeface="SimHei" charset="-122"/>
                        </a:rPr>
                        <m:t>𝑣𝐵𝑏</m:t>
                      </m:r>
                    </m:oMath>
                  </m:oMathPara>
                </a14:m>
                <a:endParaRPr lang="zh-CN" altLang="en-US" sz="3200" dirty="0">
                  <a:latin typeface="SimHei" charset="-122"/>
                  <a:ea typeface="SimHei" charset="-122"/>
                  <a:cs typeface="Sim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625232" y="527363"/>
                <a:ext cx="1907573" cy="492443"/>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65539" y="1037601"/>
                <a:ext cx="4982454" cy="584775"/>
              </a:xfrm>
              <a:prstGeom prst="rect">
                <a:avLst/>
              </a:prstGeom>
              <a:noFill/>
            </p:spPr>
            <p:txBody>
              <a:bodyPr wrap="none" rtlCol="0">
                <a:spAutoFit/>
              </a:bodyPr>
              <a:lstStyle/>
              <a:p>
                <a:r>
                  <a:rPr lang="zh-CN" altLang="en-US" sz="3200" b="1" dirty="0">
                    <a:latin typeface="SimHei" charset="-122"/>
                    <a:ea typeface="SimHei" charset="-122"/>
                    <a:cs typeface="SimHei" charset="-122"/>
                  </a:rPr>
                  <a:t>设导体内载流子密度为</a:t>
                </a:r>
                <a14:m>
                  <m:oMath xmlns:m="http://schemas.openxmlformats.org/officeDocument/2006/math">
                    <m:r>
                      <a:rPr lang="en-US" altLang="zh-CN" sz="3200" b="1" i="1" smtClean="0">
                        <a:latin typeface="Cambria Math" charset="0"/>
                        <a:ea typeface="SimHei" charset="-122"/>
                        <a:cs typeface="SimHei" charset="-122"/>
                      </a:rPr>
                      <m:t>𝒏</m:t>
                    </m:r>
                  </m:oMath>
                </a14:m>
                <a:r>
                  <a:rPr lang="zh-CN" altLang="en-US" sz="3200" b="1" dirty="0">
                    <a:latin typeface="SimHei" charset="-122"/>
                    <a:ea typeface="SimHei" charset="-122"/>
                    <a:cs typeface="SimHei" charset="-122"/>
                  </a:rPr>
                  <a:t>，</a:t>
                </a:r>
              </a:p>
            </p:txBody>
          </p:sp>
        </mc:Choice>
        <mc:Fallback xmlns="">
          <p:sp>
            <p:nvSpPr>
              <p:cNvPr id="48" name="文本框 47"/>
              <p:cNvSpPr txBox="1">
                <a:spLocks noRot="1" noChangeAspect="1" noMove="1" noResize="1" noEditPoints="1" noAdjustHandles="1" noChangeArrowheads="1" noChangeShapeType="1" noTextEdit="1"/>
              </p:cNvSpPr>
              <p:nvPr/>
            </p:nvSpPr>
            <p:spPr>
              <a:xfrm>
                <a:off x="365539" y="1037601"/>
                <a:ext cx="4982454" cy="584775"/>
              </a:xfrm>
              <a:prstGeom prst="rect">
                <a:avLst/>
              </a:prstGeom>
              <a:blipFill rotWithShape="0">
                <a:blip r:embed="rId16"/>
                <a:stretch>
                  <a:fillRect l="-3182" t="-16667" r="-2081" b="-30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1929521" y="2171787"/>
                <a:ext cx="1890581" cy="1004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𝑣</m:t>
                      </m:r>
                      <m:r>
                        <a:rPr lang="en-US" altLang="zh-CN" sz="3200" b="0" i="1" smtClean="0">
                          <a:latin typeface="Cambria Math" charset="0"/>
                          <a:ea typeface="SimHei" charset="-122"/>
                          <a:cs typeface="SimHei" charset="-122"/>
                        </a:rPr>
                        <m:t>=</m:t>
                      </m:r>
                      <m:f>
                        <m:fPr>
                          <m:ctrlPr>
                            <a:rPr lang="en-US" altLang="zh-CN" sz="3200" b="0" i="1" smtClean="0">
                              <a:latin typeface="Cambria Math" panose="02040503050406030204" pitchFamily="18" charset="0"/>
                              <a:ea typeface="SimHei" charset="-122"/>
                              <a:cs typeface="SimHei" charset="-122"/>
                            </a:rPr>
                          </m:ctrlPr>
                        </m:fPr>
                        <m:num>
                          <m:r>
                            <a:rPr lang="en-US" altLang="zh-CN" sz="3200" b="0" i="1" smtClean="0">
                              <a:latin typeface="Cambria Math" charset="0"/>
                              <a:ea typeface="SimHei" charset="-122"/>
                              <a:cs typeface="SimHei" charset="-122"/>
                            </a:rPr>
                            <m:t>𝐼</m:t>
                          </m:r>
                        </m:num>
                        <m:den>
                          <m:r>
                            <a:rPr lang="en-US" altLang="zh-CN" sz="3200" i="1">
                              <a:latin typeface="Cambria Math" charset="0"/>
                              <a:ea typeface="SimHei" charset="-122"/>
                              <a:cs typeface="SimHei" charset="-122"/>
                            </a:rPr>
                            <m:t>𝑛𝑞𝑎𝑏</m:t>
                          </m:r>
                        </m:den>
                      </m:f>
                    </m:oMath>
                  </m:oMathPara>
                </a14:m>
                <a:endParaRPr lang="zh-CN" altLang="en-US" sz="3200" dirty="0">
                  <a:latin typeface="SimHei" charset="-122"/>
                  <a:ea typeface="SimHei" charset="-122"/>
                  <a:cs typeface="SimHei"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1929521" y="2171787"/>
                <a:ext cx="1890581" cy="1004890"/>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786178" y="3458806"/>
                <a:ext cx="5498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charset="0"/>
                          <a:ea typeface="SimHei" charset="-122"/>
                          <a:cs typeface="SimHei" charset="-122"/>
                        </a:rPr>
                        <m:t>∴</m:t>
                      </m:r>
                    </m:oMath>
                  </m:oMathPara>
                </a14:m>
                <a:endParaRPr lang="zh-CN" altLang="en-US" sz="4000" dirty="0">
                  <a:latin typeface="SimHei" charset="-122"/>
                  <a:ea typeface="SimHei" charset="-122"/>
                  <a:cs typeface="SimHei" charset="-122"/>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786178" y="3458806"/>
                <a:ext cx="549830" cy="615553"/>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3386956" y="3298548"/>
                <a:ext cx="1627753"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ea typeface="SimHei" charset="-122"/>
                          <a:cs typeface="SimHei" charset="-122"/>
                        </a:rPr>
                        <m:t>=</m:t>
                      </m:r>
                      <m:sSub>
                        <m:sSubPr>
                          <m:ctrlPr>
                            <a:rPr lang="en-US" altLang="zh-CN" sz="3200" b="0" i="1" smtClean="0">
                              <a:latin typeface="Cambria Math" panose="02040503050406030204" pitchFamily="18" charset="0"/>
                              <a:ea typeface="SimHei" charset="-122"/>
                              <a:cs typeface="SimHei" charset="-122"/>
                            </a:rPr>
                          </m:ctrlPr>
                        </m:sSubPr>
                        <m:e>
                          <m:r>
                            <a:rPr lang="en-US" altLang="zh-CN" sz="3200" b="0" i="1" smtClean="0">
                              <a:latin typeface="Cambria Math" charset="0"/>
                              <a:ea typeface="SimHei" charset="-122"/>
                              <a:cs typeface="SimHei" charset="-122"/>
                            </a:rPr>
                            <m:t>𝑅</m:t>
                          </m:r>
                        </m:e>
                        <m:sub>
                          <m:r>
                            <a:rPr lang="en-US" altLang="zh-CN" sz="3200" b="0" i="1" smtClean="0">
                              <a:latin typeface="Cambria Math" charset="0"/>
                              <a:ea typeface="SimHei" charset="-122"/>
                              <a:cs typeface="SimHei" charset="-122"/>
                            </a:rPr>
                            <m:t>𝐻</m:t>
                          </m:r>
                        </m:sub>
                      </m:sSub>
                      <m:f>
                        <m:fPr>
                          <m:ctrlPr>
                            <a:rPr lang="en-US" altLang="zh-CN" sz="3200" b="0" i="1" smtClean="0">
                              <a:latin typeface="Cambria Math" panose="02040503050406030204" pitchFamily="18" charset="0"/>
                              <a:ea typeface="SimHei" charset="-122"/>
                              <a:cs typeface="SimHei" charset="-122"/>
                            </a:rPr>
                          </m:ctrlPr>
                        </m:fPr>
                        <m:num>
                          <m:r>
                            <a:rPr lang="en-US" altLang="zh-CN" sz="3200" b="0" i="1" smtClean="0">
                              <a:latin typeface="Cambria Math" charset="0"/>
                              <a:ea typeface="SimHei" charset="-122"/>
                              <a:cs typeface="SimHei" charset="-122"/>
                            </a:rPr>
                            <m:t>𝐼𝐵</m:t>
                          </m:r>
                        </m:num>
                        <m:den>
                          <m:r>
                            <a:rPr lang="en-US" altLang="zh-CN" sz="3200" b="0" i="1" smtClean="0">
                              <a:latin typeface="Cambria Math" charset="0"/>
                              <a:ea typeface="SimHei" charset="-122"/>
                              <a:cs typeface="SimHei" charset="-122"/>
                            </a:rPr>
                            <m:t>𝑎</m:t>
                          </m:r>
                        </m:den>
                      </m:f>
                    </m:oMath>
                  </m:oMathPara>
                </a14:m>
                <a:endParaRPr lang="zh-CN" altLang="en-US" sz="3200" dirty="0">
                  <a:latin typeface="SimHei" charset="-122"/>
                  <a:ea typeface="SimHei" charset="-122"/>
                  <a:cs typeface="SimHei" charset="-122"/>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3386956" y="3298548"/>
                <a:ext cx="1627753" cy="921984"/>
              </a:xfrm>
              <a:prstGeom prst="rect">
                <a:avLst/>
              </a:prstGeom>
              <a:blipFill rotWithShape="0">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319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left)">
                                      <p:cBhvr>
                                        <p:cTn id="36" dur="500"/>
                                        <p:tgtEl>
                                          <p:spTgt spid="5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2" grpId="0"/>
      <p:bldP spid="43" grpId="0"/>
      <p:bldP spid="44" grpId="0"/>
      <p:bldP spid="45" grpId="0"/>
      <p:bldP spid="46" grpId="0"/>
      <p:bldP spid="48" grpId="0"/>
      <p:bldP spid="49" grpId="0"/>
      <p:bldP spid="51" grpId="0"/>
      <p:bldP spid="5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4897</TotalTime>
  <Words>2180</Words>
  <Application>Microsoft Office PowerPoint</Application>
  <PresentationFormat>宽屏</PresentationFormat>
  <Paragraphs>360</Paragraphs>
  <Slides>21</Slides>
  <Notes>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21</vt:i4>
      </vt:variant>
    </vt:vector>
  </HeadingPairs>
  <TitlesOfParts>
    <vt:vector size="35" baseType="lpstr">
      <vt:lpstr>DengXian</vt:lpstr>
      <vt:lpstr>DengXian</vt:lpstr>
      <vt:lpstr>等线 Light</vt:lpstr>
      <vt:lpstr>仿宋</vt:lpstr>
      <vt:lpstr>SimHei</vt:lpstr>
      <vt:lpstr>楷体_GB2312</vt:lpstr>
      <vt:lpstr>Arial</vt:lpstr>
      <vt:lpstr>Calibri</vt:lpstr>
      <vt:lpstr>Cambria Math</vt:lpstr>
      <vt:lpstr>Times New Roman</vt:lpstr>
      <vt:lpstr>Office 主题​​</vt:lpstr>
      <vt:lpstr>Office Theme</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SHAOLIANG ZHANG</dc:creator>
  <cp:lastModifiedBy>Le'novo</cp:lastModifiedBy>
  <cp:revision>228</cp:revision>
  <cp:lastPrinted>2018-05-20T02:15:42Z</cp:lastPrinted>
  <dcterms:created xsi:type="dcterms:W3CDTF">2017-02-13T13:22:36Z</dcterms:created>
  <dcterms:modified xsi:type="dcterms:W3CDTF">2023-08-29T08:08:37Z</dcterms:modified>
</cp:coreProperties>
</file>